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310" r:id="rId2"/>
    <p:sldId id="330" r:id="rId3"/>
    <p:sldId id="311" r:id="rId4"/>
    <p:sldId id="312" r:id="rId5"/>
    <p:sldId id="257" r:id="rId6"/>
    <p:sldId id="258" r:id="rId7"/>
    <p:sldId id="259" r:id="rId8"/>
    <p:sldId id="313" r:id="rId9"/>
    <p:sldId id="314" r:id="rId10"/>
    <p:sldId id="315" r:id="rId11"/>
    <p:sldId id="316" r:id="rId12"/>
    <p:sldId id="317" r:id="rId13"/>
    <p:sldId id="318" r:id="rId14"/>
    <p:sldId id="319" r:id="rId15"/>
    <p:sldId id="320" r:id="rId16"/>
    <p:sldId id="321" r:id="rId17"/>
    <p:sldId id="264" r:id="rId18"/>
    <p:sldId id="322" r:id="rId19"/>
    <p:sldId id="323" r:id="rId20"/>
    <p:sldId id="265" r:id="rId21"/>
    <p:sldId id="324" r:id="rId22"/>
    <p:sldId id="325" r:id="rId23"/>
    <p:sldId id="326" r:id="rId24"/>
    <p:sldId id="327" r:id="rId25"/>
    <p:sldId id="328" r:id="rId26"/>
    <p:sldId id="329" r:id="rId27"/>
    <p:sldId id="33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5"/>
    <p:restoredTop sz="94328"/>
  </p:normalViewPr>
  <p:slideViewPr>
    <p:cSldViewPr snapToGrid="0" snapToObjects="1">
      <p:cViewPr varScale="1">
        <p:scale>
          <a:sx n="114" d="100"/>
          <a:sy n="114" d="100"/>
        </p:scale>
        <p:origin x="43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C215-59E8-E948-B74B-653A50C83C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2D5C256-C6B9-B647-B9ED-A67CCCE190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DD3BD8-47C1-EE45-B6E2-80AB43A23DB8}"/>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5" name="Footer Placeholder 4">
            <a:extLst>
              <a:ext uri="{FF2B5EF4-FFF2-40B4-BE49-F238E27FC236}">
                <a16:creationId xmlns:a16="http://schemas.microsoft.com/office/drawing/2014/main" id="{27F0547F-E507-C94A-9379-1B198C12A4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A3CB31-B91A-6C42-9593-9708E7D5097A}"/>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5457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A4FB4-65F0-B34D-83EF-E3BC6B71A4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DFEDCC-1962-7743-A3C0-2BDCD019E3E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FF72E2-44AA-FB4C-B3EA-8FF6B48F3525}"/>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5" name="Footer Placeholder 4">
            <a:extLst>
              <a:ext uri="{FF2B5EF4-FFF2-40B4-BE49-F238E27FC236}">
                <a16:creationId xmlns:a16="http://schemas.microsoft.com/office/drawing/2014/main" id="{61F12333-0AE5-A44F-84CE-5D83AEEF4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E4E9D4-A98E-C94C-AA5A-0B71365E4ED2}"/>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825812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7DD0B-9C7C-A743-9C93-95C9243E07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4F9C6F3-8D49-F24D-8F25-ED617F5172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C791436-8CEA-8049-A8DA-8013EB072053}"/>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5" name="Footer Placeholder 4">
            <a:extLst>
              <a:ext uri="{FF2B5EF4-FFF2-40B4-BE49-F238E27FC236}">
                <a16:creationId xmlns:a16="http://schemas.microsoft.com/office/drawing/2014/main" id="{6C141535-858C-894F-8D6A-737E7C7FF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E0B430-068A-D04B-8723-EBF7E4EB91D6}"/>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504523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2221-F6C8-4C4A-B49E-19158D47DA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6ADE421-3921-864F-9B62-3C75B6BC616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A1FCDC-2C69-1F41-A5F4-F2CE8EB9E5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0EB126-DCA9-8841-B5F7-08449E4393AD}"/>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6" name="Footer Placeholder 5">
            <a:extLst>
              <a:ext uri="{FF2B5EF4-FFF2-40B4-BE49-F238E27FC236}">
                <a16:creationId xmlns:a16="http://schemas.microsoft.com/office/drawing/2014/main" id="{7793E62B-FC97-EB47-9F16-04AA9D456A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61AB29-4E78-7F41-9E82-6358244DE11F}"/>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1365247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8911-F473-5741-BD2F-AE474971584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8813D3-46BD-C14D-A5B4-E309109600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E90FE60-051D-B543-AFFE-18C86A92E14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07C5985-67B2-A942-A54D-A364409260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79BFE6D-BDB7-4B49-B34E-526BD1A3B90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92F7A30-AA89-5F4B-A6CF-37B5333D1704}"/>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8" name="Footer Placeholder 7">
            <a:extLst>
              <a:ext uri="{FF2B5EF4-FFF2-40B4-BE49-F238E27FC236}">
                <a16:creationId xmlns:a16="http://schemas.microsoft.com/office/drawing/2014/main" id="{A31949E3-474B-EA49-BD56-040E421445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0FDF356-5B51-0949-B049-AD40D4635060}"/>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1411865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8D9FA-7D27-A349-A738-5EBB6CDA52A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FB6434-53E3-2345-AB3B-405594DB93DD}"/>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4" name="Footer Placeholder 3">
            <a:extLst>
              <a:ext uri="{FF2B5EF4-FFF2-40B4-BE49-F238E27FC236}">
                <a16:creationId xmlns:a16="http://schemas.microsoft.com/office/drawing/2014/main" id="{E6CCDA85-BCF8-594B-92FF-41B9592F44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76A7B1-7959-7541-BB1A-77B2574323B7}"/>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3604420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8C3A43-B385-9C49-AD7C-F86AA81B3408}"/>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3" name="Footer Placeholder 2">
            <a:extLst>
              <a:ext uri="{FF2B5EF4-FFF2-40B4-BE49-F238E27FC236}">
                <a16:creationId xmlns:a16="http://schemas.microsoft.com/office/drawing/2014/main" id="{77C8E01B-3A4F-1B48-A925-A9A4FB9878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7D6609-3D4B-754F-BA4B-DD18B60AB6DA}"/>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3743358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EDF12-098D-5046-A68C-48DECB52F6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FCF33BF-2E4B-6449-B0FA-46864176FA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EF092FE-F906-7347-8046-46F73CB28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81A2D85-6F34-D245-8712-1BD3B123908D}"/>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6" name="Footer Placeholder 5">
            <a:extLst>
              <a:ext uri="{FF2B5EF4-FFF2-40B4-BE49-F238E27FC236}">
                <a16:creationId xmlns:a16="http://schemas.microsoft.com/office/drawing/2014/main" id="{091920AF-E94C-9E45-82D7-A508704697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3E7CEE-1479-D44A-ADF4-F7396F6C8EE7}"/>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2964836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3A29-EBA9-8D4F-BFB4-A52B6A3E4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3589FFC-474B-2E44-BB0A-E92B7F9069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E1705B2-AF50-5F4B-B58C-025D5B1BE9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527D110-2807-4B4B-9B6E-01591CC6A8BA}"/>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6" name="Footer Placeholder 5">
            <a:extLst>
              <a:ext uri="{FF2B5EF4-FFF2-40B4-BE49-F238E27FC236}">
                <a16:creationId xmlns:a16="http://schemas.microsoft.com/office/drawing/2014/main" id="{1B7F5BAD-A01E-C146-B2D0-C9D8830A01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D7B0A4-8B21-B84B-8F49-BBAE6EAD18B1}"/>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3850503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9A84A-CFCD-C642-BC38-367A084BE8A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C682FD1-50C6-3743-9FBF-FBEA23A1E30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E6DEDB-1A80-AB4D-B636-2EFD2F11598C}"/>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5" name="Footer Placeholder 4">
            <a:extLst>
              <a:ext uri="{FF2B5EF4-FFF2-40B4-BE49-F238E27FC236}">
                <a16:creationId xmlns:a16="http://schemas.microsoft.com/office/drawing/2014/main" id="{45059A9F-A5A8-724C-90A8-A3FD5895CB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947CAC-278C-724A-A9D3-5002B178716E}"/>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2208296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899603-8F5B-0448-B8F3-973364D2268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83E6E4D-21CD-B944-A1E5-4E53B44DAF9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A02CE4-1AAB-6946-8426-EA73A7ED6D3F}"/>
              </a:ext>
            </a:extLst>
          </p:cNvPr>
          <p:cNvSpPr>
            <a:spLocks noGrp="1"/>
          </p:cNvSpPr>
          <p:nvPr>
            <p:ph type="dt" sz="half" idx="10"/>
          </p:nvPr>
        </p:nvSpPr>
        <p:spPr/>
        <p:txBody>
          <a:bodyPr/>
          <a:lstStyle/>
          <a:p>
            <a:fld id="{F911708B-BB5A-DA4F-81ED-15515F4574F1}" type="datetimeFigureOut">
              <a:rPr lang="en-US" smtClean="0"/>
              <a:t>3/31/2021</a:t>
            </a:fld>
            <a:endParaRPr lang="en-US"/>
          </a:p>
        </p:txBody>
      </p:sp>
      <p:sp>
        <p:nvSpPr>
          <p:cNvPr id="5" name="Footer Placeholder 4">
            <a:extLst>
              <a:ext uri="{FF2B5EF4-FFF2-40B4-BE49-F238E27FC236}">
                <a16:creationId xmlns:a16="http://schemas.microsoft.com/office/drawing/2014/main" id="{3B6423A7-085B-9547-8BF9-F3BF0481E7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B53510-1722-6F45-9AD5-833E53D83919}"/>
              </a:ext>
            </a:extLst>
          </p:cNvPr>
          <p:cNvSpPr>
            <a:spLocks noGrp="1"/>
          </p:cNvSpPr>
          <p:nvPr>
            <p:ph type="sldNum" sz="quarter" idx="12"/>
          </p:nvPr>
        </p:nvSpPr>
        <p:spPr/>
        <p:txBody>
          <a:bodyPr/>
          <a:lstStyle/>
          <a:p>
            <a:fld id="{47863820-AB29-FA4E-ADCE-ED1D0752690C}" type="slidenum">
              <a:rPr lang="en-US" smtClean="0"/>
              <a:t>‹#›</a:t>
            </a:fld>
            <a:endParaRPr lang="en-US"/>
          </a:p>
        </p:txBody>
      </p:sp>
    </p:spTree>
    <p:extLst>
      <p:ext uri="{BB962C8B-B14F-4D97-AF65-F5344CB8AC3E}">
        <p14:creationId xmlns:p14="http://schemas.microsoft.com/office/powerpoint/2010/main" val="2365655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811F0-8073-084A-BC8D-147353CCE6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3858D0-94FE-D94F-A573-E5BB317C92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3BF72E-951F-EE46-9F35-958A5074E5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11708B-BB5A-DA4F-81ED-15515F4574F1}" type="datetimeFigureOut">
              <a:rPr lang="en-US" smtClean="0"/>
              <a:t>3/31/2021</a:t>
            </a:fld>
            <a:endParaRPr lang="en-US"/>
          </a:p>
        </p:txBody>
      </p:sp>
      <p:sp>
        <p:nvSpPr>
          <p:cNvPr id="5" name="Footer Placeholder 4">
            <a:extLst>
              <a:ext uri="{FF2B5EF4-FFF2-40B4-BE49-F238E27FC236}">
                <a16:creationId xmlns:a16="http://schemas.microsoft.com/office/drawing/2014/main" id="{EBC78486-B9CA-F44E-B20D-25E24E707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63A98C6-E923-714F-AA0C-38B9D67DE8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63820-AB29-FA4E-ADCE-ED1D0752690C}" type="slidenum">
              <a:rPr lang="en-US" smtClean="0"/>
              <a:t>‹#›</a:t>
            </a:fld>
            <a:endParaRPr lang="en-US"/>
          </a:p>
        </p:txBody>
      </p:sp>
    </p:spTree>
    <p:extLst>
      <p:ext uri="{BB962C8B-B14F-4D97-AF65-F5344CB8AC3E}">
        <p14:creationId xmlns:p14="http://schemas.microsoft.com/office/powerpoint/2010/main" val="4016232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9800" b="1" dirty="0"/>
              <a:t>The McAuley Way</a:t>
            </a:r>
            <a:br>
              <a:rPr lang="en-GB" b="1" dirty="0"/>
            </a:br>
            <a:r>
              <a:rPr lang="en-GB" b="1" dirty="0"/>
              <a:t>Keeping you safe and helping you do your very best</a:t>
            </a:r>
          </a:p>
        </p:txBody>
      </p:sp>
      <p:sp>
        <p:nvSpPr>
          <p:cNvPr id="3" name="Subtitle 2"/>
          <p:cNvSpPr>
            <a:spLocks noGrp="1"/>
          </p:cNvSpPr>
          <p:nvPr>
            <p:ph type="subTitle" idx="1"/>
          </p:nvPr>
        </p:nvSpPr>
        <p:spPr/>
        <p:txBody>
          <a:bodyPr/>
          <a:lstStyle/>
          <a:p>
            <a:pPr algn="ctr"/>
            <a:r>
              <a:rPr lang="en-GB" b="1" dirty="0">
                <a:solidFill>
                  <a:srgbClr val="FF0000"/>
                </a:solidFill>
              </a:rPr>
              <a:t>With AMENDMENTS for </a:t>
            </a:r>
            <a:r>
              <a:rPr lang="en-GB" b="1" dirty="0" err="1">
                <a:solidFill>
                  <a:srgbClr val="FF0000"/>
                </a:solidFill>
              </a:rPr>
              <a:t>Covid</a:t>
            </a:r>
            <a:r>
              <a:rPr lang="en-GB" b="1" dirty="0">
                <a:solidFill>
                  <a:srgbClr val="FF0000"/>
                </a:solidFill>
              </a:rPr>
              <a:t> -19 Response</a:t>
            </a:r>
          </a:p>
        </p:txBody>
      </p:sp>
    </p:spTree>
    <p:extLst>
      <p:ext uri="{BB962C8B-B14F-4D97-AF65-F5344CB8AC3E}">
        <p14:creationId xmlns:p14="http://schemas.microsoft.com/office/powerpoint/2010/main" val="2662099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6DEF-27BD-8948-A9E5-0BBE87E8BD5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F72F8BB-66C3-844B-A962-E4EE2E4C7EAE}"/>
              </a:ext>
            </a:extLst>
          </p:cNvPr>
          <p:cNvPicPr>
            <a:picLocks noGrp="1" noChangeAspect="1"/>
          </p:cNvPicPr>
          <p:nvPr>
            <p:ph idx="1"/>
          </p:nvPr>
        </p:nvPicPr>
        <p:blipFill>
          <a:blip r:embed="rId4"/>
          <a:stretch>
            <a:fillRect/>
          </a:stretch>
        </p:blipFill>
        <p:spPr>
          <a:xfrm>
            <a:off x="1053860" y="0"/>
            <a:ext cx="10299940" cy="6869258"/>
          </a:xfrm>
        </p:spPr>
      </p:pic>
      <p:pic>
        <p:nvPicPr>
          <p:cNvPr id="3" name="Video 2">
            <a:hlinkClick r:id="" action="ppaction://media"/>
            <a:extLst>
              <a:ext uri="{FF2B5EF4-FFF2-40B4-BE49-F238E27FC236}">
                <a16:creationId xmlns:a16="http://schemas.microsoft.com/office/drawing/2014/main" id="{A13CAE5B-37A5-4ED9-B75B-0E9E26A1DEA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550643534"/>
      </p:ext>
    </p:extLst>
  </p:cSld>
  <p:clrMapOvr>
    <a:masterClrMapping/>
  </p:clrMapOvr>
  <mc:AlternateContent xmlns:mc="http://schemas.openxmlformats.org/markup-compatibility/2006">
    <mc:Choice xmlns:p14="http://schemas.microsoft.com/office/powerpoint/2010/main" Requires="p14">
      <p:transition spd="slow" p14:dur="2000" advTm="450547"/>
    </mc:Choice>
    <mc:Fallback>
      <p:transition spd="slow" advTm="450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McAuley Way and COVID19</a:t>
            </a:r>
          </a:p>
        </p:txBody>
      </p:sp>
      <p:sp>
        <p:nvSpPr>
          <p:cNvPr id="3" name="Content Placeholder 2"/>
          <p:cNvSpPr>
            <a:spLocks noGrp="1"/>
          </p:cNvSpPr>
          <p:nvPr>
            <p:ph idx="1"/>
          </p:nvPr>
        </p:nvSpPr>
        <p:spPr>
          <a:xfrm>
            <a:off x="1540042" y="1451975"/>
            <a:ext cx="9813758" cy="4475590"/>
          </a:xfrm>
        </p:spPr>
        <p:txBody>
          <a:bodyPr>
            <a:normAutofit fontScale="92500" lnSpcReduction="10000"/>
          </a:bodyPr>
          <a:lstStyle/>
          <a:p>
            <a:pPr marL="0" indent="0">
              <a:buNone/>
            </a:pPr>
            <a:r>
              <a:rPr lang="en-GB" dirty="0"/>
              <a:t>Students are expected to behave as well and as positively as at any previous time, exhibiting respect and courtesy to all in the school community. </a:t>
            </a:r>
          </a:p>
          <a:p>
            <a:pPr marL="0" indent="0">
              <a:buNone/>
            </a:pPr>
            <a:endParaRPr lang="en-GB" dirty="0"/>
          </a:p>
          <a:p>
            <a:pPr marL="0" indent="0">
              <a:buNone/>
            </a:pPr>
            <a:r>
              <a:rPr lang="en-GB" dirty="0"/>
              <a:t>Good work and best behaviour will be expected and rewarded as usual. Students should be able to enjoy their day, to flourish in their studies, to enjoy the company of their friends and to benefit from social interaction.</a:t>
            </a:r>
          </a:p>
          <a:p>
            <a:pPr marL="0" indent="0">
              <a:buNone/>
            </a:pPr>
            <a:endParaRPr lang="en-GB" dirty="0"/>
          </a:p>
          <a:p>
            <a:pPr marL="0" indent="0">
              <a:buNone/>
            </a:pPr>
            <a:r>
              <a:rPr lang="en-GB" dirty="0"/>
              <a:t>However, the pandemic and the Government guidance places certain limits on the normal operation of the school and the behaviours of everyone in the community.</a:t>
            </a:r>
          </a:p>
        </p:txBody>
      </p:sp>
    </p:spTree>
    <p:extLst>
      <p:ext uri="{BB962C8B-B14F-4D97-AF65-F5344CB8AC3E}">
        <p14:creationId xmlns:p14="http://schemas.microsoft.com/office/powerpoint/2010/main" val="3944319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188640"/>
            <a:ext cx="7055380" cy="720080"/>
          </a:xfrm>
        </p:spPr>
        <p:txBody>
          <a:bodyPr/>
          <a:lstStyle/>
          <a:p>
            <a:pPr algn="ctr"/>
            <a:r>
              <a:rPr lang="en-GB" b="1" dirty="0"/>
              <a:t>Bubbles</a:t>
            </a:r>
          </a:p>
        </p:txBody>
      </p:sp>
      <p:sp>
        <p:nvSpPr>
          <p:cNvPr id="3" name="Content Placeholder 2"/>
          <p:cNvSpPr>
            <a:spLocks noGrp="1"/>
          </p:cNvSpPr>
          <p:nvPr>
            <p:ph idx="1"/>
          </p:nvPr>
        </p:nvSpPr>
        <p:spPr>
          <a:xfrm>
            <a:off x="1919536" y="908721"/>
            <a:ext cx="8208912" cy="5688631"/>
          </a:xfrm>
        </p:spPr>
        <p:txBody>
          <a:bodyPr>
            <a:normAutofit fontScale="70000" lnSpcReduction="20000"/>
          </a:bodyPr>
          <a:lstStyle/>
          <a:p>
            <a:pPr>
              <a:buFont typeface="Wingdings" panose="05000000000000000000" pitchFamily="2" charset="2"/>
              <a:buChar char="Ø"/>
            </a:pPr>
            <a:r>
              <a:rPr lang="en-GB" dirty="0"/>
              <a:t>In order to receive all students safely back to school, students will continue to be placed in ‘bubbles’ based on year groups in most cases and the school sites have been ‘zoned’ to accommodate these bubbles. </a:t>
            </a:r>
          </a:p>
          <a:p>
            <a:pPr>
              <a:buFont typeface="Wingdings" panose="05000000000000000000" pitchFamily="2" charset="2"/>
              <a:buChar char="Ø"/>
            </a:pPr>
            <a:r>
              <a:rPr lang="en-GB" dirty="0"/>
              <a:t>Your Year group bubble zone, and areas you are allowed to access and when, has been explained by your form tutor.</a:t>
            </a:r>
          </a:p>
          <a:p>
            <a:pPr>
              <a:buFont typeface="Wingdings" panose="05000000000000000000" pitchFamily="2" charset="2"/>
              <a:buChar char="Ø"/>
            </a:pPr>
            <a:r>
              <a:rPr lang="en-GB" dirty="0"/>
              <a:t>For some lessons you will taught in form groups in your form room – for specialist lessons like Science, technology and options you may move to different classrooms, but majority of you will stay on your base site.</a:t>
            </a:r>
          </a:p>
          <a:p>
            <a:pPr>
              <a:buFont typeface="Wingdings" panose="05000000000000000000" pitchFamily="2" charset="2"/>
              <a:buChar char="Ø"/>
            </a:pPr>
            <a:r>
              <a:rPr lang="en-GB" dirty="0"/>
              <a:t>Students must remain in their bubbles and NOT mix with students from outside that bubble nor cross sites without a note from a member of staff.</a:t>
            </a:r>
          </a:p>
          <a:p>
            <a:pPr>
              <a:buFont typeface="Wingdings" panose="05000000000000000000" pitchFamily="2" charset="2"/>
              <a:buChar char="Ø"/>
            </a:pPr>
            <a:r>
              <a:rPr lang="en-GB" dirty="0"/>
              <a:t>All students have been issued with a colour – coded lanyard and swipe card to assist with safe use of payments for lunch and to identify year group. This lanyard MUST be worn at all times during the school day. Failure to do so will attract sanctions. </a:t>
            </a:r>
            <a:r>
              <a:rPr lang="en-GB" b="1" dirty="0"/>
              <a:t>The loss/forgetting of lanyards must be reported to reception on the site you are based immediately.</a:t>
            </a:r>
            <a:endParaRPr lang="en-GB" dirty="0"/>
          </a:p>
          <a:p>
            <a:pPr>
              <a:buFont typeface="Wingdings" panose="05000000000000000000" pitchFamily="2" charset="2"/>
              <a:buChar char="Ø"/>
            </a:pPr>
            <a:r>
              <a:rPr lang="en-GB" dirty="0"/>
              <a:t>All this allows the school to meet guidelines on safe return for all and must be adhered to at all times to maximise the health and safety of everyone.</a:t>
            </a:r>
          </a:p>
          <a:p>
            <a:pPr>
              <a:buFont typeface="Wingdings" panose="05000000000000000000" pitchFamily="2" charset="2"/>
              <a:buChar char="Ø"/>
            </a:pPr>
            <a:r>
              <a:rPr lang="en-GB" dirty="0"/>
              <a:t>Failure to adhere to these principles will be viewed very seriously as it potentially jeopardises the safety of others and sanctions will be put in place</a:t>
            </a:r>
          </a:p>
        </p:txBody>
      </p:sp>
    </p:spTree>
    <p:extLst>
      <p:ext uri="{BB962C8B-B14F-4D97-AF65-F5344CB8AC3E}">
        <p14:creationId xmlns:p14="http://schemas.microsoft.com/office/powerpoint/2010/main" val="3152144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Manners and Courtesy</a:t>
            </a:r>
          </a:p>
        </p:txBody>
      </p:sp>
      <p:sp>
        <p:nvSpPr>
          <p:cNvPr id="3" name="Content Placeholder 2"/>
          <p:cNvSpPr>
            <a:spLocks noGrp="1"/>
          </p:cNvSpPr>
          <p:nvPr>
            <p:ph idx="1"/>
          </p:nvPr>
        </p:nvSpPr>
        <p:spPr/>
        <p:txBody>
          <a:bodyPr/>
          <a:lstStyle/>
          <a:p>
            <a:r>
              <a:rPr lang="en-GB" dirty="0"/>
              <a:t>What do we mean by ’good manners’?</a:t>
            </a:r>
          </a:p>
          <a:p>
            <a:r>
              <a:rPr lang="en-GB" dirty="0"/>
              <a:t>What is courtesy?</a:t>
            </a:r>
          </a:p>
          <a:p>
            <a:r>
              <a:rPr lang="en-GB" dirty="0"/>
              <a:t>What do good manners look like </a:t>
            </a:r>
          </a:p>
          <a:p>
            <a:pPr lvl="1"/>
            <a:r>
              <a:rPr lang="en-GB" dirty="0"/>
              <a:t>in a classroom?</a:t>
            </a:r>
          </a:p>
          <a:p>
            <a:pPr lvl="1"/>
            <a:r>
              <a:rPr lang="en-GB" dirty="0"/>
              <a:t>In a corridor?</a:t>
            </a:r>
          </a:p>
          <a:p>
            <a:pPr lvl="1"/>
            <a:r>
              <a:rPr lang="en-GB" dirty="0"/>
              <a:t>On a bus?</a:t>
            </a:r>
          </a:p>
          <a:p>
            <a:pPr lvl="1"/>
            <a:r>
              <a:rPr lang="en-GB" dirty="0"/>
              <a:t>At the shops?</a:t>
            </a:r>
          </a:p>
        </p:txBody>
      </p:sp>
    </p:spTree>
    <p:extLst>
      <p:ext uri="{BB962C8B-B14F-4D97-AF65-F5344CB8AC3E}">
        <p14:creationId xmlns:p14="http://schemas.microsoft.com/office/powerpoint/2010/main" val="2037866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452718"/>
            <a:ext cx="7055380" cy="888050"/>
          </a:xfrm>
        </p:spPr>
        <p:txBody>
          <a:bodyPr>
            <a:normAutofit/>
          </a:bodyPr>
          <a:lstStyle/>
          <a:p>
            <a:pPr algn="ctr"/>
            <a:r>
              <a:rPr lang="en-GB" b="1" dirty="0"/>
              <a:t>Manners and Courtesy</a:t>
            </a:r>
          </a:p>
        </p:txBody>
      </p:sp>
      <p:sp>
        <p:nvSpPr>
          <p:cNvPr id="3" name="Content Placeholder 2"/>
          <p:cNvSpPr>
            <a:spLocks noGrp="1"/>
          </p:cNvSpPr>
          <p:nvPr>
            <p:ph idx="1"/>
          </p:nvPr>
        </p:nvSpPr>
        <p:spPr>
          <a:xfrm>
            <a:off x="1847528" y="1484785"/>
            <a:ext cx="8640960" cy="4763622"/>
          </a:xfrm>
        </p:spPr>
        <p:txBody>
          <a:bodyPr>
            <a:normAutofit fontScale="77500" lnSpcReduction="20000"/>
          </a:bodyPr>
          <a:lstStyle/>
          <a:p>
            <a:r>
              <a:rPr lang="en-GB" dirty="0"/>
              <a:t>Remember to say ‘Please’ and ‘Thank you’</a:t>
            </a:r>
          </a:p>
          <a:p>
            <a:r>
              <a:rPr lang="en-GB" dirty="0"/>
              <a:t>If you need something repeating, don’t just say ‘what?’</a:t>
            </a:r>
          </a:p>
          <a:p>
            <a:r>
              <a:rPr lang="en-GB" dirty="0"/>
              <a:t>All staff should be addressed ‘Miss’ or ‘Sir’ or by their formal name; ‘Miss </a:t>
            </a:r>
            <a:r>
              <a:rPr lang="en-GB" dirty="0" err="1"/>
              <a:t>Bloggs</a:t>
            </a:r>
            <a:r>
              <a:rPr lang="en-GB" dirty="0"/>
              <a:t>’, ‘Mr </a:t>
            </a:r>
            <a:r>
              <a:rPr lang="en-GB" dirty="0" err="1"/>
              <a:t>Bloggs</a:t>
            </a:r>
            <a:r>
              <a:rPr lang="en-GB" dirty="0"/>
              <a:t>’, ‘Dr </a:t>
            </a:r>
            <a:r>
              <a:rPr lang="en-GB" dirty="0" err="1"/>
              <a:t>Bloggs</a:t>
            </a:r>
            <a:r>
              <a:rPr lang="en-GB" dirty="0"/>
              <a:t>’ </a:t>
            </a:r>
            <a:r>
              <a:rPr lang="en-GB" dirty="0" err="1"/>
              <a:t>etc</a:t>
            </a:r>
            <a:endParaRPr lang="en-GB" dirty="0"/>
          </a:p>
          <a:p>
            <a:r>
              <a:rPr lang="en-GB" dirty="0"/>
              <a:t>You must answer your name politely, especially during a register</a:t>
            </a:r>
          </a:p>
          <a:p>
            <a:pPr marL="0" indent="0">
              <a:buNone/>
            </a:pPr>
            <a:r>
              <a:rPr lang="en-GB" b="1" u="sng" dirty="0">
                <a:solidFill>
                  <a:srgbClr val="FF0000"/>
                </a:solidFill>
              </a:rPr>
              <a:t>COVID Amendments</a:t>
            </a:r>
          </a:p>
          <a:p>
            <a:pPr marL="0" indent="0">
              <a:buNone/>
            </a:pPr>
            <a:r>
              <a:rPr lang="en-GB" dirty="0"/>
              <a:t>Handwashing and use of sanitisers will be carried out as directed, at the start and end of each lesson and other times as required. Staff will ensure this happens </a:t>
            </a:r>
          </a:p>
          <a:p>
            <a:pPr marL="0" indent="0">
              <a:buNone/>
            </a:pPr>
            <a:r>
              <a:rPr lang="en-GB" dirty="0"/>
              <a:t>No assemblies or other mass gatherings will take place</a:t>
            </a:r>
          </a:p>
          <a:p>
            <a:pPr marL="0" indent="0">
              <a:buNone/>
            </a:pPr>
            <a:r>
              <a:rPr lang="en-GB" dirty="0"/>
              <a:t>Any student displaying symptoms which could potentially indicate </a:t>
            </a:r>
            <a:r>
              <a:rPr lang="en-GB" dirty="0" err="1"/>
              <a:t>Covid</a:t>
            </a:r>
            <a:r>
              <a:rPr lang="en-GB" dirty="0"/>
              <a:t> – 19 infection will be isolated in a secure room until parents can be informed and the student collected without exception. Whilst waiting to be collected, the student will be supervised by staff using personal Protective Equipment. The School will instruct parents that the student must self-isolate for 14 days in line with Public Health England guidance.</a:t>
            </a:r>
            <a:endParaRPr lang="en-GB" b="1" u="sng" dirty="0">
              <a:solidFill>
                <a:srgbClr val="FF0000"/>
              </a:solidFill>
            </a:endParaRPr>
          </a:p>
        </p:txBody>
      </p:sp>
    </p:spTree>
    <p:extLst>
      <p:ext uri="{BB962C8B-B14F-4D97-AF65-F5344CB8AC3E}">
        <p14:creationId xmlns:p14="http://schemas.microsoft.com/office/powerpoint/2010/main" val="4075559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Manners and Courtesy in the classroom</a:t>
            </a:r>
          </a:p>
        </p:txBody>
      </p:sp>
      <p:sp>
        <p:nvSpPr>
          <p:cNvPr id="3" name="Content Placeholder 2"/>
          <p:cNvSpPr>
            <a:spLocks noGrp="1"/>
          </p:cNvSpPr>
          <p:nvPr>
            <p:ph idx="1"/>
          </p:nvPr>
        </p:nvSpPr>
        <p:spPr/>
        <p:txBody>
          <a:bodyPr>
            <a:normAutofit/>
          </a:bodyPr>
          <a:lstStyle/>
          <a:p>
            <a:r>
              <a:rPr lang="en-GB" dirty="0"/>
              <a:t>Never talk when the teacher is talking</a:t>
            </a:r>
          </a:p>
          <a:p>
            <a:r>
              <a:rPr lang="en-GB" dirty="0"/>
              <a:t>Do not talk when other students are asking questions or answering the teacher</a:t>
            </a:r>
          </a:p>
          <a:p>
            <a:r>
              <a:rPr lang="en-GB" dirty="0"/>
              <a:t>When you want to ask a question or need help from the teacher, attract their attention appropriately and be patient</a:t>
            </a:r>
          </a:p>
          <a:p>
            <a:r>
              <a:rPr lang="en-GB" dirty="0"/>
              <a:t>Avoid shouting out, even in enthusiasm</a:t>
            </a:r>
          </a:p>
          <a:p>
            <a:r>
              <a:rPr lang="en-GB" dirty="0"/>
              <a:t>Always try your best to answer questions fully, even if you are not sure if you are right</a:t>
            </a:r>
          </a:p>
          <a:p>
            <a:endParaRPr lang="en-GB" dirty="0"/>
          </a:p>
        </p:txBody>
      </p:sp>
      <p:sp>
        <p:nvSpPr>
          <p:cNvPr id="4" name="TextBox 3"/>
          <p:cNvSpPr txBox="1"/>
          <p:nvPr/>
        </p:nvSpPr>
        <p:spPr>
          <a:xfrm>
            <a:off x="2135560" y="5589240"/>
            <a:ext cx="8208912" cy="369332"/>
          </a:xfrm>
          <a:prstGeom prst="rect">
            <a:avLst/>
          </a:prstGeom>
          <a:noFill/>
        </p:spPr>
        <p:txBody>
          <a:bodyPr wrap="square" rtlCol="0">
            <a:spAutoFit/>
          </a:bodyPr>
          <a:lstStyle/>
          <a:p>
            <a:r>
              <a:rPr lang="en-GB" b="1" u="sng" dirty="0">
                <a:solidFill>
                  <a:srgbClr val="FF0000"/>
                </a:solidFill>
              </a:rPr>
              <a:t>COVID Amendment: </a:t>
            </a:r>
            <a:r>
              <a:rPr lang="en-GB" dirty="0"/>
              <a:t>Sit in seating plan facing forward, talking quietly when necessary</a:t>
            </a:r>
            <a:endParaRPr lang="en-GB" b="1" u="sng" dirty="0"/>
          </a:p>
        </p:txBody>
      </p:sp>
    </p:spTree>
    <p:extLst>
      <p:ext uri="{BB962C8B-B14F-4D97-AF65-F5344CB8AC3E}">
        <p14:creationId xmlns:p14="http://schemas.microsoft.com/office/powerpoint/2010/main" val="3844635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452718"/>
            <a:ext cx="7055380" cy="1176082"/>
          </a:xfrm>
        </p:spPr>
        <p:txBody>
          <a:bodyPr>
            <a:normAutofit/>
          </a:bodyPr>
          <a:lstStyle/>
          <a:p>
            <a:pPr algn="ctr"/>
            <a:r>
              <a:rPr lang="en-GB" sz="3200" b="1" dirty="0"/>
              <a:t>Manners and Courtesy, around School</a:t>
            </a:r>
          </a:p>
        </p:txBody>
      </p:sp>
      <p:sp>
        <p:nvSpPr>
          <p:cNvPr id="3" name="Content Placeholder 2"/>
          <p:cNvSpPr>
            <a:spLocks noGrp="1"/>
          </p:cNvSpPr>
          <p:nvPr>
            <p:ph idx="1"/>
          </p:nvPr>
        </p:nvSpPr>
        <p:spPr>
          <a:xfrm>
            <a:off x="1919536" y="1628801"/>
            <a:ext cx="8280920" cy="2574231"/>
          </a:xfrm>
        </p:spPr>
        <p:txBody>
          <a:bodyPr>
            <a:normAutofit lnSpcReduction="10000"/>
          </a:bodyPr>
          <a:lstStyle/>
          <a:p>
            <a:r>
              <a:rPr lang="en-GB" sz="2400" dirty="0"/>
              <a:t>On the corridors, hold the door open for the person behind you</a:t>
            </a:r>
          </a:p>
          <a:p>
            <a:r>
              <a:rPr lang="en-GB" sz="2400" dirty="0"/>
              <a:t>It is polite to offer to let adults through a door before you</a:t>
            </a:r>
          </a:p>
          <a:p>
            <a:r>
              <a:rPr lang="en-GB" sz="2400" dirty="0"/>
              <a:t>In the corridor, travel on the LEFT</a:t>
            </a:r>
          </a:p>
          <a:p>
            <a:r>
              <a:rPr lang="en-GB" sz="2400" dirty="0"/>
              <a:t>Follow any one – way systems in place</a:t>
            </a:r>
          </a:p>
          <a:p>
            <a:r>
              <a:rPr lang="en-GB" sz="2400" dirty="0"/>
              <a:t>Enter your classroom calmly and sensibly, looking out for any starter task for you to work on</a:t>
            </a:r>
          </a:p>
        </p:txBody>
      </p:sp>
      <p:sp>
        <p:nvSpPr>
          <p:cNvPr id="4" name="TextBox 3"/>
          <p:cNvSpPr txBox="1"/>
          <p:nvPr/>
        </p:nvSpPr>
        <p:spPr>
          <a:xfrm>
            <a:off x="1171073" y="4203032"/>
            <a:ext cx="10315073" cy="1631216"/>
          </a:xfrm>
          <a:prstGeom prst="rect">
            <a:avLst/>
          </a:prstGeom>
          <a:noFill/>
        </p:spPr>
        <p:txBody>
          <a:bodyPr wrap="square" rtlCol="0">
            <a:spAutoFit/>
          </a:bodyPr>
          <a:lstStyle/>
          <a:p>
            <a:r>
              <a:rPr lang="en-GB" sz="2000" b="1" u="sng" dirty="0">
                <a:solidFill>
                  <a:srgbClr val="FF0000"/>
                </a:solidFill>
              </a:rPr>
              <a:t>COVID Amendment:</a:t>
            </a:r>
          </a:p>
          <a:p>
            <a:r>
              <a:rPr lang="en-GB" sz="2000" b="1" dirty="0"/>
              <a:t>Corridors and Staircases will operate on a strict one – way system</a:t>
            </a:r>
            <a:r>
              <a:rPr lang="en-GB" sz="2000" dirty="0"/>
              <a:t>, without exception</a:t>
            </a:r>
          </a:p>
          <a:p>
            <a:r>
              <a:rPr lang="en-GB" sz="2000" dirty="0"/>
              <a:t>All instructions concerning Social Distancing will be followed immediately, without question. Failure to do so may result in parents being called to collect the student and persistent refusal may lead to restriction of further access to the School during the pandemic.</a:t>
            </a:r>
            <a:endParaRPr lang="en-GB" sz="2000" b="1" u="sng" dirty="0">
              <a:solidFill>
                <a:srgbClr val="FF0000"/>
              </a:solidFill>
            </a:endParaRPr>
          </a:p>
        </p:txBody>
      </p:sp>
    </p:spTree>
    <p:extLst>
      <p:ext uri="{BB962C8B-B14F-4D97-AF65-F5344CB8AC3E}">
        <p14:creationId xmlns:p14="http://schemas.microsoft.com/office/powerpoint/2010/main" val="1452944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E229D-4E90-424D-852D-9EBA40236854}"/>
              </a:ext>
            </a:extLst>
          </p:cNvPr>
          <p:cNvSpPr>
            <a:spLocks noGrp="1"/>
          </p:cNvSpPr>
          <p:nvPr>
            <p:ph type="title"/>
          </p:nvPr>
        </p:nvSpPr>
        <p:spPr/>
        <p:txBody>
          <a:bodyPr/>
          <a:lstStyle/>
          <a:p>
            <a:r>
              <a:rPr lang="en-GB" b="1" dirty="0"/>
              <a:t>Best Behaviours</a:t>
            </a:r>
          </a:p>
        </p:txBody>
      </p:sp>
      <p:sp>
        <p:nvSpPr>
          <p:cNvPr id="3" name="Content Placeholder 2">
            <a:extLst>
              <a:ext uri="{FF2B5EF4-FFF2-40B4-BE49-F238E27FC236}">
                <a16:creationId xmlns:a16="http://schemas.microsoft.com/office/drawing/2014/main" id="{9C667E45-BE7F-4B71-904D-8D54A423023A}"/>
              </a:ext>
            </a:extLst>
          </p:cNvPr>
          <p:cNvSpPr>
            <a:spLocks noGrp="1"/>
          </p:cNvSpPr>
          <p:nvPr>
            <p:ph idx="1"/>
          </p:nvPr>
        </p:nvSpPr>
        <p:spPr>
          <a:xfrm>
            <a:off x="1130968" y="1520825"/>
            <a:ext cx="9930064" cy="4351338"/>
          </a:xfrm>
        </p:spPr>
        <p:txBody>
          <a:bodyPr>
            <a:normAutofit/>
          </a:bodyPr>
          <a:lstStyle/>
          <a:p>
            <a:pPr marL="0" indent="0">
              <a:buNone/>
            </a:pPr>
            <a:r>
              <a:rPr lang="en-GB" dirty="0"/>
              <a:t>In our Student Charter the best behaviours that make McAuley a pleasant environment in which you can develop to be the best that you can be, are outlined.</a:t>
            </a:r>
          </a:p>
          <a:p>
            <a:pPr marL="0" indent="0">
              <a:buNone/>
            </a:pPr>
            <a:r>
              <a:rPr lang="en-GB" dirty="0"/>
              <a:t>In this next section we will look at these best behaviours in detail:</a:t>
            </a:r>
          </a:p>
          <a:p>
            <a:pPr marL="0" indent="0" algn="ctr">
              <a:buNone/>
            </a:pPr>
            <a:r>
              <a:rPr lang="en-GB" b="1" dirty="0"/>
              <a:t>Punctuality         	Conduct in class and around school</a:t>
            </a:r>
          </a:p>
          <a:p>
            <a:pPr marL="0" indent="0" algn="ctr">
              <a:buNone/>
            </a:pPr>
            <a:endParaRPr lang="en-GB" b="1" dirty="0"/>
          </a:p>
          <a:p>
            <a:pPr marL="0" indent="0" algn="ctr">
              <a:buNone/>
            </a:pPr>
            <a:r>
              <a:rPr lang="en-GB" b="1" dirty="0"/>
              <a:t>Equipped for lesson    		Conduct outside    					school</a:t>
            </a:r>
          </a:p>
          <a:p>
            <a:pPr marL="0" indent="0">
              <a:buNone/>
            </a:pPr>
            <a:r>
              <a:rPr lang="en-GB" dirty="0"/>
              <a:t> </a:t>
            </a:r>
          </a:p>
        </p:txBody>
      </p:sp>
    </p:spTree>
    <p:extLst>
      <p:ext uri="{BB962C8B-B14F-4D97-AF65-F5344CB8AC3E}">
        <p14:creationId xmlns:p14="http://schemas.microsoft.com/office/powerpoint/2010/main" val="137760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285E-2798-4D9C-B000-F7E8E83BA508}"/>
              </a:ext>
            </a:extLst>
          </p:cNvPr>
          <p:cNvSpPr>
            <a:spLocks noGrp="1"/>
          </p:cNvSpPr>
          <p:nvPr>
            <p:ph type="title"/>
          </p:nvPr>
        </p:nvSpPr>
        <p:spPr>
          <a:xfrm>
            <a:off x="2008710" y="452718"/>
            <a:ext cx="7055380" cy="888050"/>
          </a:xfrm>
        </p:spPr>
        <p:txBody>
          <a:bodyPr/>
          <a:lstStyle/>
          <a:p>
            <a:pPr algn="ctr"/>
            <a:r>
              <a:rPr lang="en-GB" sz="4000" b="1" dirty="0"/>
              <a:t>Best Behaviours: Punctuality</a:t>
            </a:r>
          </a:p>
        </p:txBody>
      </p:sp>
      <p:sp>
        <p:nvSpPr>
          <p:cNvPr id="3" name="Content Placeholder 2">
            <a:extLst>
              <a:ext uri="{FF2B5EF4-FFF2-40B4-BE49-F238E27FC236}">
                <a16:creationId xmlns:a16="http://schemas.microsoft.com/office/drawing/2014/main" id="{AC793972-2570-4923-8E29-6F2DD3F9B741}"/>
              </a:ext>
            </a:extLst>
          </p:cNvPr>
          <p:cNvSpPr>
            <a:spLocks noGrp="1"/>
          </p:cNvSpPr>
          <p:nvPr>
            <p:ph idx="1"/>
          </p:nvPr>
        </p:nvSpPr>
        <p:spPr>
          <a:xfrm>
            <a:off x="822158" y="1340768"/>
            <a:ext cx="10515600" cy="4351338"/>
          </a:xfrm>
        </p:spPr>
        <p:txBody>
          <a:bodyPr>
            <a:normAutofit fontScale="92500" lnSpcReduction="20000"/>
          </a:bodyPr>
          <a:lstStyle/>
          <a:p>
            <a:r>
              <a:rPr lang="en-GB" dirty="0"/>
              <a:t>Be on time to School and for each lesson</a:t>
            </a:r>
          </a:p>
          <a:p>
            <a:r>
              <a:rPr lang="en-GB" dirty="0"/>
              <a:t>(If your p3 lesson is on opposite site, you must have break on that site, so set off from p2 to the other site)</a:t>
            </a:r>
          </a:p>
          <a:p>
            <a:r>
              <a:rPr lang="en-GB" dirty="0"/>
              <a:t>At end of lunch set off in good time to get to opposite site if that is where your last lesson is</a:t>
            </a:r>
          </a:p>
          <a:p>
            <a:pPr marL="0" indent="0">
              <a:buNone/>
            </a:pPr>
            <a:r>
              <a:rPr lang="en-GB" b="1" u="sng" dirty="0">
                <a:solidFill>
                  <a:srgbClr val="FF0000"/>
                </a:solidFill>
              </a:rPr>
              <a:t>COVID Amendment</a:t>
            </a:r>
            <a:r>
              <a:rPr lang="en-GB" dirty="0"/>
              <a:t>:</a:t>
            </a:r>
          </a:p>
          <a:p>
            <a:pPr marL="0" indent="0">
              <a:buNone/>
            </a:pPr>
            <a:r>
              <a:rPr lang="en-GB" dirty="0"/>
              <a:t>It is very important that students move swiftly, following social distancing guidelines, one way systems and signs, to their lesson room at the start of the day and after any breaks. Failure to do so will be treated very seriously and may result in students being sent home because of the potential risk to the Health and safety of the School community</a:t>
            </a:r>
          </a:p>
          <a:p>
            <a:pPr marL="0" indent="0">
              <a:buNone/>
            </a:pPr>
            <a:r>
              <a:rPr lang="en-GB" dirty="0"/>
              <a:t>There will be no movement between sites and you need to stay in your bubble</a:t>
            </a:r>
          </a:p>
        </p:txBody>
      </p:sp>
    </p:spTree>
    <p:extLst>
      <p:ext uri="{BB962C8B-B14F-4D97-AF65-F5344CB8AC3E}">
        <p14:creationId xmlns:p14="http://schemas.microsoft.com/office/powerpoint/2010/main" val="4284586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452718"/>
            <a:ext cx="7055380" cy="1248090"/>
          </a:xfrm>
        </p:spPr>
        <p:txBody>
          <a:bodyPr/>
          <a:lstStyle/>
          <a:p>
            <a:pPr algn="ctr"/>
            <a:r>
              <a:rPr lang="en-GB" sz="3600" b="1" dirty="0"/>
              <a:t>Best behaviours: changing sites</a:t>
            </a:r>
          </a:p>
        </p:txBody>
      </p:sp>
      <p:sp>
        <p:nvSpPr>
          <p:cNvPr id="3" name="Content Placeholder 2"/>
          <p:cNvSpPr>
            <a:spLocks noGrp="1"/>
          </p:cNvSpPr>
          <p:nvPr>
            <p:ph idx="1"/>
          </p:nvPr>
        </p:nvSpPr>
        <p:spPr>
          <a:xfrm>
            <a:off x="770021" y="1515782"/>
            <a:ext cx="10347158" cy="4868976"/>
          </a:xfrm>
        </p:spPr>
        <p:txBody>
          <a:bodyPr>
            <a:normAutofit/>
          </a:bodyPr>
          <a:lstStyle/>
          <a:p>
            <a:r>
              <a:rPr lang="en-GB" dirty="0" err="1"/>
              <a:t>Cantley</a:t>
            </a:r>
            <a:r>
              <a:rPr lang="en-GB" dirty="0"/>
              <a:t> Lane is a dangerous road, safe behaviour is vital</a:t>
            </a:r>
          </a:p>
          <a:p>
            <a:r>
              <a:rPr lang="en-GB" dirty="0"/>
              <a:t>Walk calmly on the pavements never stray onto the road</a:t>
            </a:r>
          </a:p>
          <a:p>
            <a:r>
              <a:rPr lang="en-GB" dirty="0"/>
              <a:t>Always use the first crossing you come to cross road to maintain a one way system. </a:t>
            </a:r>
            <a:r>
              <a:rPr lang="en-GB" dirty="0">
                <a:solidFill>
                  <a:srgbClr val="FF0000"/>
                </a:solidFill>
              </a:rPr>
              <a:t>The system is…</a:t>
            </a:r>
          </a:p>
          <a:p>
            <a:r>
              <a:rPr lang="en-GB" dirty="0"/>
              <a:t>Check that traffic has stopped before stepping out onto the crossing.</a:t>
            </a:r>
          </a:p>
          <a:p>
            <a:r>
              <a:rPr lang="en-GB" dirty="0"/>
              <a:t>Thank the drivers!</a:t>
            </a:r>
          </a:p>
          <a:p>
            <a:r>
              <a:rPr lang="en-GB" dirty="0"/>
              <a:t>Always treat the public and their vehicles with respect</a:t>
            </a:r>
          </a:p>
          <a:p>
            <a:pPr marL="0" indent="0">
              <a:buNone/>
            </a:pPr>
            <a:r>
              <a:rPr lang="en-GB" b="1" u="sng" dirty="0">
                <a:solidFill>
                  <a:srgbClr val="FF0000"/>
                </a:solidFill>
              </a:rPr>
              <a:t>COVID Amendments: </a:t>
            </a:r>
            <a:r>
              <a:rPr lang="en-GB" dirty="0"/>
              <a:t>It is possible there will be a very small number of  students crossing between sites, for specialist lessons. Majority of students will stay in their bubble zone.</a:t>
            </a:r>
            <a:endParaRPr lang="en-GB" b="1" u="sng" dirty="0">
              <a:solidFill>
                <a:srgbClr val="FF0000"/>
              </a:solidFill>
            </a:endParaRPr>
          </a:p>
        </p:txBody>
      </p:sp>
    </p:spTree>
    <p:extLst>
      <p:ext uri="{BB962C8B-B14F-4D97-AF65-F5344CB8AC3E}">
        <p14:creationId xmlns:p14="http://schemas.microsoft.com/office/powerpoint/2010/main" val="2079516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09" y="452718"/>
            <a:ext cx="9108469" cy="1104074"/>
          </a:xfrm>
        </p:spPr>
        <p:txBody>
          <a:bodyPr>
            <a:normAutofit/>
          </a:bodyPr>
          <a:lstStyle/>
          <a:p>
            <a:pPr algn="ctr"/>
            <a:r>
              <a:rPr lang="en-GB" sz="3200" b="1" dirty="0"/>
              <a:t>Best behaviours: Conduct in class and around school</a:t>
            </a:r>
          </a:p>
        </p:txBody>
      </p:sp>
      <p:sp>
        <p:nvSpPr>
          <p:cNvPr id="3" name="Content Placeholder 2"/>
          <p:cNvSpPr>
            <a:spLocks noGrp="1"/>
          </p:cNvSpPr>
          <p:nvPr>
            <p:ph idx="1"/>
          </p:nvPr>
        </p:nvSpPr>
        <p:spPr>
          <a:xfrm>
            <a:off x="1026695" y="1556793"/>
            <a:ext cx="9930063" cy="4752527"/>
          </a:xfrm>
        </p:spPr>
        <p:txBody>
          <a:bodyPr>
            <a:normAutofit fontScale="92500"/>
          </a:bodyPr>
          <a:lstStyle/>
          <a:p>
            <a:r>
              <a:rPr lang="en-GB" dirty="0"/>
              <a:t>Wear your uniform correctly. Avoid uniform which is not permitted</a:t>
            </a:r>
          </a:p>
          <a:p>
            <a:r>
              <a:rPr lang="en-GB" dirty="0"/>
              <a:t>Chewing gum and energy drinks must not be brought into School</a:t>
            </a:r>
          </a:p>
          <a:p>
            <a:r>
              <a:rPr lang="en-GB" dirty="0"/>
              <a:t>Bring a rucksack containing all the books and equipment you will need</a:t>
            </a:r>
          </a:p>
          <a:p>
            <a:r>
              <a:rPr lang="en-GB" dirty="0"/>
              <a:t>At start of a lesson, get your equipment and books out straightaway, without being asked to </a:t>
            </a:r>
          </a:p>
          <a:p>
            <a:r>
              <a:rPr lang="en-GB" dirty="0"/>
              <a:t>Make sure your Planner is on the desk</a:t>
            </a:r>
          </a:p>
          <a:p>
            <a:pPr marL="0" indent="0">
              <a:buNone/>
            </a:pPr>
            <a:r>
              <a:rPr lang="en-GB" b="1" u="sng" dirty="0">
                <a:solidFill>
                  <a:srgbClr val="FF0000"/>
                </a:solidFill>
              </a:rPr>
              <a:t>COVID Amendment:</a:t>
            </a:r>
            <a:r>
              <a:rPr lang="en-GB" dirty="0"/>
              <a:t> </a:t>
            </a:r>
            <a:r>
              <a:rPr lang="en-GB" b="1" dirty="0"/>
              <a:t>Uniform has been temporarily amended.</a:t>
            </a:r>
          </a:p>
          <a:p>
            <a:pPr marL="0" indent="0">
              <a:buNone/>
            </a:pPr>
            <a:r>
              <a:rPr lang="en-GB" dirty="0"/>
              <a:t>Students are not to share any items of equipment and if students require equipment they will be given it, wiped first of course, and they keep it on the understanding that they may be charged </a:t>
            </a:r>
          </a:p>
        </p:txBody>
      </p:sp>
    </p:spTree>
    <p:extLst>
      <p:ext uri="{BB962C8B-B14F-4D97-AF65-F5344CB8AC3E}">
        <p14:creationId xmlns:p14="http://schemas.microsoft.com/office/powerpoint/2010/main" val="3362677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7327" y="452718"/>
            <a:ext cx="9561094" cy="1176082"/>
          </a:xfrm>
        </p:spPr>
        <p:txBody>
          <a:bodyPr>
            <a:normAutofit/>
          </a:bodyPr>
          <a:lstStyle/>
          <a:p>
            <a:pPr algn="ctr"/>
            <a:r>
              <a:rPr lang="en-GB" sz="3200" b="1" dirty="0"/>
              <a:t>Best behaviours: Conduct in class and around school</a:t>
            </a:r>
          </a:p>
        </p:txBody>
      </p:sp>
      <p:sp>
        <p:nvSpPr>
          <p:cNvPr id="3" name="Content Placeholder 2"/>
          <p:cNvSpPr>
            <a:spLocks noGrp="1"/>
          </p:cNvSpPr>
          <p:nvPr>
            <p:ph idx="1"/>
          </p:nvPr>
        </p:nvSpPr>
        <p:spPr>
          <a:xfrm>
            <a:off x="1267326" y="1628801"/>
            <a:ext cx="9705474" cy="4896543"/>
          </a:xfrm>
        </p:spPr>
        <p:txBody>
          <a:bodyPr>
            <a:normAutofit fontScale="77500" lnSpcReduction="20000"/>
          </a:bodyPr>
          <a:lstStyle/>
          <a:p>
            <a:r>
              <a:rPr lang="en-GB" dirty="0"/>
              <a:t>Keep all your books in the best possible condition, with no graffiti</a:t>
            </a:r>
          </a:p>
          <a:p>
            <a:r>
              <a:rPr lang="en-GB" dirty="0"/>
              <a:t>Sit in the place you are told to by the teacher</a:t>
            </a:r>
          </a:p>
          <a:p>
            <a:r>
              <a:rPr lang="en-GB" dirty="0"/>
              <a:t>Try your best to present all your work as well as you can; take pride in it (Presentation Policy)</a:t>
            </a:r>
          </a:p>
          <a:p>
            <a:r>
              <a:rPr lang="en-GB" dirty="0"/>
              <a:t>Try to finish every piece of work set</a:t>
            </a:r>
          </a:p>
          <a:p>
            <a:r>
              <a:rPr lang="en-GB" dirty="0"/>
              <a:t>Always respond to advice or feedback from staff</a:t>
            </a:r>
          </a:p>
          <a:p>
            <a:r>
              <a:rPr lang="en-GB" dirty="0"/>
              <a:t>Follow all instructions immediately, without argument</a:t>
            </a:r>
          </a:p>
          <a:p>
            <a:r>
              <a:rPr lang="en-GB" dirty="0"/>
              <a:t>Respect the work of others and their equipment</a:t>
            </a:r>
          </a:p>
          <a:p>
            <a:pPr marL="0" indent="0">
              <a:buNone/>
            </a:pPr>
            <a:r>
              <a:rPr lang="en-GB" b="1" u="sng" dirty="0">
                <a:solidFill>
                  <a:srgbClr val="FF0000"/>
                </a:solidFill>
              </a:rPr>
              <a:t>COVID Amendment: </a:t>
            </a:r>
          </a:p>
          <a:p>
            <a:pPr marL="0" indent="0">
              <a:buNone/>
            </a:pPr>
            <a:r>
              <a:rPr lang="en-GB" dirty="0"/>
              <a:t>Follow the guidelines given by teachers on use of books and paper in class</a:t>
            </a:r>
          </a:p>
          <a:p>
            <a:pPr marL="0" indent="0">
              <a:buNone/>
            </a:pPr>
            <a:r>
              <a:rPr lang="en-GB" dirty="0"/>
              <a:t>Students who fail to cooperate in class will </a:t>
            </a:r>
            <a:r>
              <a:rPr lang="en-GB" b="1" dirty="0"/>
              <a:t>not</a:t>
            </a:r>
            <a:r>
              <a:rPr lang="en-GB" dirty="0"/>
              <a:t> be asked to stand outside the classroom door but, after application of Warning, Yellow Card and Red Card, will be removed from lesson via Class Support call. Depending upon the nature of the matter, this may result in the student being sent home that day or and possibly until further notice</a:t>
            </a:r>
            <a:endParaRPr lang="en-GB" b="1" u="sng" dirty="0">
              <a:solidFill>
                <a:srgbClr val="FF0000"/>
              </a:solidFill>
            </a:endParaRPr>
          </a:p>
        </p:txBody>
      </p:sp>
    </p:spTree>
    <p:extLst>
      <p:ext uri="{BB962C8B-B14F-4D97-AF65-F5344CB8AC3E}">
        <p14:creationId xmlns:p14="http://schemas.microsoft.com/office/powerpoint/2010/main" val="3283614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452718"/>
            <a:ext cx="7055380" cy="1104074"/>
          </a:xfrm>
        </p:spPr>
        <p:txBody>
          <a:bodyPr>
            <a:normAutofit/>
          </a:bodyPr>
          <a:lstStyle/>
          <a:p>
            <a:pPr algn="ctr"/>
            <a:r>
              <a:rPr lang="en-GB" sz="3200" b="1" dirty="0"/>
              <a:t>Best behaviours: Conduct in class and around school</a:t>
            </a:r>
          </a:p>
        </p:txBody>
      </p:sp>
      <p:sp>
        <p:nvSpPr>
          <p:cNvPr id="3" name="Content Placeholder 2"/>
          <p:cNvSpPr>
            <a:spLocks noGrp="1"/>
          </p:cNvSpPr>
          <p:nvPr>
            <p:ph idx="1"/>
          </p:nvPr>
        </p:nvSpPr>
        <p:spPr>
          <a:xfrm>
            <a:off x="1138989" y="1556794"/>
            <a:ext cx="9133475" cy="4680519"/>
          </a:xfrm>
        </p:spPr>
        <p:txBody>
          <a:bodyPr>
            <a:normAutofit fontScale="70000" lnSpcReduction="20000"/>
          </a:bodyPr>
          <a:lstStyle/>
          <a:p>
            <a:r>
              <a:rPr lang="en-GB" dirty="0"/>
              <a:t>Cooperate with the learning in class</a:t>
            </a:r>
          </a:p>
          <a:p>
            <a:r>
              <a:rPr lang="en-GB" strike="sngStrike" dirty="0"/>
              <a:t>If you wish to share equipment with other students, hand it to them, do not throw anything</a:t>
            </a:r>
          </a:p>
          <a:p>
            <a:r>
              <a:rPr lang="en-GB" dirty="0"/>
              <a:t>Respect the classroom,</a:t>
            </a:r>
          </a:p>
          <a:p>
            <a:r>
              <a:rPr lang="en-GB" dirty="0"/>
              <a:t>You will be discouraged from leaving lessons to use the restroom facilities (unless you have a medical note in planner)</a:t>
            </a:r>
          </a:p>
          <a:p>
            <a:pPr marL="0" indent="0">
              <a:buNone/>
            </a:pPr>
            <a:r>
              <a:rPr lang="en-GB" b="1" u="sng" dirty="0">
                <a:solidFill>
                  <a:srgbClr val="FF0000"/>
                </a:solidFill>
              </a:rPr>
              <a:t>COVID Amendment:</a:t>
            </a:r>
            <a:r>
              <a:rPr lang="en-GB" dirty="0"/>
              <a:t> Where students normally use ‘time out’ passes, specific arrangements will be agreed with the member of staff responsible for issuing the pass</a:t>
            </a:r>
          </a:p>
          <a:p>
            <a:pPr marL="0" indent="0">
              <a:buNone/>
            </a:pPr>
            <a:r>
              <a:rPr lang="en-GB" dirty="0"/>
              <a:t>Students will be allowed to visit toilets in lesson, but only with a note from teacher. </a:t>
            </a:r>
            <a:r>
              <a:rPr lang="en-GB" dirty="0">
                <a:solidFill>
                  <a:srgbClr val="FF0000"/>
                </a:solidFill>
              </a:rPr>
              <a:t>Toilets will be supervised at all times to ensure social distancing and hygiene rules followed – will they?</a:t>
            </a:r>
          </a:p>
          <a:p>
            <a:pPr marL="0" indent="0">
              <a:buNone/>
            </a:pPr>
            <a:r>
              <a:rPr lang="en-GB" dirty="0"/>
              <a:t>No student will be allowed out of lesson without good reason (which may include medical conditions made known to the School) and must have a note from member of staff. Any pupils missing lessons without good reason will result in parents being called to collect the student with immediate effect. A note will be made in the student planner</a:t>
            </a:r>
            <a:r>
              <a:rPr lang="en-GB" i="1" dirty="0"/>
              <a:t>.</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48447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Low level disruption</a:t>
            </a:r>
          </a:p>
        </p:txBody>
      </p:sp>
      <p:sp>
        <p:nvSpPr>
          <p:cNvPr id="3" name="Content Placeholder 2"/>
          <p:cNvSpPr>
            <a:spLocks noGrp="1"/>
          </p:cNvSpPr>
          <p:nvPr>
            <p:ph idx="1"/>
          </p:nvPr>
        </p:nvSpPr>
        <p:spPr>
          <a:xfrm>
            <a:off x="838200" y="1363579"/>
            <a:ext cx="10515600" cy="4813384"/>
          </a:xfrm>
        </p:spPr>
        <p:txBody>
          <a:bodyPr>
            <a:normAutofit lnSpcReduction="10000"/>
          </a:bodyPr>
          <a:lstStyle/>
          <a:p>
            <a:pPr marL="457200" lvl="1" indent="0">
              <a:buNone/>
            </a:pPr>
            <a:r>
              <a:rPr lang="en-GB" sz="3200" b="1" dirty="0"/>
              <a:t>What is it? </a:t>
            </a:r>
          </a:p>
          <a:p>
            <a:pPr lvl="1"/>
            <a:r>
              <a:rPr lang="en-GB" dirty="0"/>
              <a:t>Talking whilst teacher or other pupils talking</a:t>
            </a:r>
          </a:p>
          <a:p>
            <a:pPr lvl="1"/>
            <a:r>
              <a:rPr lang="en-GB" dirty="0"/>
              <a:t>Making unnecessary comments or noises</a:t>
            </a:r>
          </a:p>
          <a:p>
            <a:pPr lvl="1"/>
            <a:r>
              <a:rPr lang="en-GB" dirty="0"/>
              <a:t>Distracting others</a:t>
            </a:r>
          </a:p>
          <a:p>
            <a:pPr lvl="1"/>
            <a:r>
              <a:rPr lang="en-GB" dirty="0"/>
              <a:t>Not being equipped for learning</a:t>
            </a:r>
          </a:p>
          <a:p>
            <a:r>
              <a:rPr lang="en-GB" dirty="0"/>
              <a:t>Make a list of the kinds of classroom behaviour that might be called low level disruption</a:t>
            </a:r>
          </a:p>
          <a:p>
            <a:r>
              <a:rPr lang="en-GB" dirty="0"/>
              <a:t>In ONE lesson - How much </a:t>
            </a:r>
            <a:r>
              <a:rPr lang="en-GB" b="1" dirty="0"/>
              <a:t>lost learning time </a:t>
            </a:r>
            <a:r>
              <a:rPr lang="en-GB" dirty="0"/>
              <a:t>would this result in?</a:t>
            </a:r>
          </a:p>
          <a:p>
            <a:r>
              <a:rPr lang="en-GB" dirty="0"/>
              <a:t>In FIVE lessons (one school day)?</a:t>
            </a:r>
          </a:p>
          <a:p>
            <a:r>
              <a:rPr lang="en-GB" dirty="0"/>
              <a:t>In TWENTY FIVE lessons (one school week)?</a:t>
            </a:r>
          </a:p>
          <a:p>
            <a:r>
              <a:rPr lang="en-GB" dirty="0"/>
              <a:t>In THIRTY NINE WEEKS (One school year)?</a:t>
            </a:r>
          </a:p>
          <a:p>
            <a:endParaRPr lang="en-GB" dirty="0"/>
          </a:p>
        </p:txBody>
      </p:sp>
    </p:spTree>
    <p:extLst>
      <p:ext uri="{BB962C8B-B14F-4D97-AF65-F5344CB8AC3E}">
        <p14:creationId xmlns:p14="http://schemas.microsoft.com/office/powerpoint/2010/main" val="2920512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t>Low level disruption is lost learning time</a:t>
            </a:r>
          </a:p>
        </p:txBody>
      </p:sp>
      <p:sp>
        <p:nvSpPr>
          <p:cNvPr id="3" name="Content Placeholder 2"/>
          <p:cNvSpPr>
            <a:spLocks noGrp="1"/>
          </p:cNvSpPr>
          <p:nvPr>
            <p:ph idx="1"/>
          </p:nvPr>
        </p:nvSpPr>
        <p:spPr>
          <a:xfrm>
            <a:off x="673768" y="1340769"/>
            <a:ext cx="10844464" cy="5256583"/>
          </a:xfrm>
        </p:spPr>
        <p:txBody>
          <a:bodyPr>
            <a:normAutofit/>
          </a:bodyPr>
          <a:lstStyle/>
          <a:p>
            <a:r>
              <a:rPr lang="en-GB" dirty="0"/>
              <a:t>Low level disruption stops you and others from learning and wastes lesson time</a:t>
            </a:r>
          </a:p>
          <a:p>
            <a:r>
              <a:rPr lang="en-GB" dirty="0"/>
              <a:t>Students who persistently disrupt learning in this way will be issued yellow cards</a:t>
            </a:r>
          </a:p>
          <a:p>
            <a:r>
              <a:rPr lang="en-GB" dirty="0"/>
              <a:t>Any student who continues to disrupt lessons in this way may be moved to another classroom</a:t>
            </a:r>
          </a:p>
          <a:p>
            <a:pPr marL="0" indent="0">
              <a:buNone/>
            </a:pPr>
            <a:r>
              <a:rPr lang="en-GB" b="1" u="sng" dirty="0">
                <a:solidFill>
                  <a:srgbClr val="FF0000"/>
                </a:solidFill>
              </a:rPr>
              <a:t>COVID Amendment: </a:t>
            </a:r>
            <a:endParaRPr lang="en-GB" dirty="0"/>
          </a:p>
          <a:p>
            <a:pPr marL="0" indent="0">
              <a:buNone/>
            </a:pPr>
            <a:r>
              <a:rPr lang="en-GB" dirty="0"/>
              <a:t>Students who fail to cooperate in class will </a:t>
            </a:r>
            <a:r>
              <a:rPr lang="en-GB" b="1" dirty="0"/>
              <a:t>not</a:t>
            </a:r>
            <a:r>
              <a:rPr lang="en-GB" dirty="0"/>
              <a:t> be asked to stand outside the classroom door but, after application of Warning, Yellow Card and Red Card, will be removed from lesson via Class Support call. Depending upon the nature of the matter, this may result in the student being sent home that day or and possibly until further notice</a:t>
            </a:r>
            <a:endParaRPr lang="en-GB" b="1" u="sng" dirty="0">
              <a:solidFill>
                <a:srgbClr val="FF0000"/>
              </a:solidFill>
            </a:endParaRPr>
          </a:p>
          <a:p>
            <a:pPr marL="0" indent="0">
              <a:buNone/>
            </a:pPr>
            <a:endParaRPr lang="en-GB" dirty="0"/>
          </a:p>
          <a:p>
            <a:pPr marL="0" indent="0">
              <a:buNone/>
            </a:pPr>
            <a:endParaRPr lang="en-GB" b="1" u="sng" dirty="0">
              <a:solidFill>
                <a:srgbClr val="FF0000"/>
              </a:solidFill>
            </a:endParaRPr>
          </a:p>
        </p:txBody>
      </p:sp>
    </p:spTree>
    <p:extLst>
      <p:ext uri="{BB962C8B-B14F-4D97-AF65-F5344CB8AC3E}">
        <p14:creationId xmlns:p14="http://schemas.microsoft.com/office/powerpoint/2010/main" val="1699610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Best behaviours: Conduct in class and around school</a:t>
            </a:r>
          </a:p>
        </p:txBody>
      </p:sp>
      <p:sp>
        <p:nvSpPr>
          <p:cNvPr id="3" name="Content Placeholder 2"/>
          <p:cNvSpPr>
            <a:spLocks noGrp="1"/>
          </p:cNvSpPr>
          <p:nvPr>
            <p:ph idx="1"/>
          </p:nvPr>
        </p:nvSpPr>
        <p:spPr>
          <a:xfrm>
            <a:off x="838200" y="1700809"/>
            <a:ext cx="10198768" cy="4968551"/>
          </a:xfrm>
        </p:spPr>
        <p:txBody>
          <a:bodyPr>
            <a:normAutofit fontScale="85000" lnSpcReduction="10000"/>
          </a:bodyPr>
          <a:lstStyle/>
          <a:p>
            <a:r>
              <a:rPr lang="en-GB" sz="2300" dirty="0"/>
              <a:t>Be kind, be friendly, be helpful</a:t>
            </a:r>
          </a:p>
          <a:p>
            <a:r>
              <a:rPr lang="en-GB" sz="2300" dirty="0"/>
              <a:t>Show enthusiasm and interest</a:t>
            </a:r>
          </a:p>
          <a:p>
            <a:r>
              <a:rPr lang="en-GB" sz="2300" dirty="0"/>
              <a:t>Always try your best in everything</a:t>
            </a:r>
          </a:p>
          <a:p>
            <a:r>
              <a:rPr lang="en-GB" sz="2300" dirty="0"/>
              <a:t>Be mindful of other people, especially if they seem to be unhappy</a:t>
            </a:r>
          </a:p>
          <a:p>
            <a:r>
              <a:rPr lang="en-GB" sz="2300" dirty="0"/>
              <a:t>Behave well at break and lunchtime</a:t>
            </a:r>
          </a:p>
          <a:p>
            <a:pPr marL="0" indent="0">
              <a:buNone/>
            </a:pPr>
            <a:r>
              <a:rPr lang="en-GB" sz="2100" b="1" u="sng" dirty="0">
                <a:solidFill>
                  <a:srgbClr val="FF0000"/>
                </a:solidFill>
              </a:rPr>
              <a:t>COVID Amendment: </a:t>
            </a:r>
          </a:p>
          <a:p>
            <a:pPr marL="0" indent="0">
              <a:buNone/>
            </a:pPr>
            <a:r>
              <a:rPr lang="en-GB" sz="2600" b="1" dirty="0"/>
              <a:t>Any behaviour deemed to be deliberately intended to compromise the health and safety of others, or to threaten to do so, even in jest, will result in immediate removal from the School and may result in further sanctions up to, and including, permanent exclusion</a:t>
            </a:r>
            <a:endParaRPr lang="en-GB" sz="2600" b="1" u="sng" dirty="0">
              <a:solidFill>
                <a:srgbClr val="FF0000"/>
              </a:solidFill>
            </a:endParaRPr>
          </a:p>
          <a:p>
            <a:pPr marL="0" indent="0">
              <a:buNone/>
            </a:pPr>
            <a:r>
              <a:rPr lang="en-GB" sz="2600" b="1" dirty="0"/>
              <a:t>Any form of fighting or violence is always totally unacceptable but, in the context of Social Distancing requirements, it is a matter of grave importance. Staff will not be in a position to physically intervene for Health and Safety reasons. The severest sanctions will possibly be in place for any student involved in acts of violence</a:t>
            </a:r>
          </a:p>
          <a:p>
            <a:pPr marL="0" indent="0">
              <a:buNone/>
            </a:pPr>
            <a:r>
              <a:rPr lang="en-GB" sz="2600" b="1" dirty="0"/>
              <a:t> </a:t>
            </a:r>
          </a:p>
          <a:p>
            <a:pPr marL="0" indent="0">
              <a:buNone/>
            </a:pPr>
            <a:endParaRPr lang="en-GB" sz="2300" b="1" u="sng" dirty="0">
              <a:solidFill>
                <a:srgbClr val="FF0000"/>
              </a:solidFill>
            </a:endParaRPr>
          </a:p>
          <a:p>
            <a:endParaRPr lang="en-GB" dirty="0"/>
          </a:p>
        </p:txBody>
      </p:sp>
    </p:spTree>
    <p:extLst>
      <p:ext uri="{BB962C8B-B14F-4D97-AF65-F5344CB8AC3E}">
        <p14:creationId xmlns:p14="http://schemas.microsoft.com/office/powerpoint/2010/main" val="3563961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Best behaviours – dining rooms</a:t>
            </a:r>
          </a:p>
        </p:txBody>
      </p:sp>
      <p:sp>
        <p:nvSpPr>
          <p:cNvPr id="3" name="Content Placeholder 2"/>
          <p:cNvSpPr>
            <a:spLocks noGrp="1"/>
          </p:cNvSpPr>
          <p:nvPr>
            <p:ph idx="1"/>
          </p:nvPr>
        </p:nvSpPr>
        <p:spPr>
          <a:xfrm>
            <a:off x="838200" y="1700809"/>
            <a:ext cx="9578280" cy="4547598"/>
          </a:xfrm>
        </p:spPr>
        <p:txBody>
          <a:bodyPr>
            <a:normAutofit fontScale="92500" lnSpcReduction="10000"/>
          </a:bodyPr>
          <a:lstStyle/>
          <a:p>
            <a:r>
              <a:rPr lang="en-GB" dirty="0"/>
              <a:t>Queue calmly, respecting others</a:t>
            </a:r>
          </a:p>
          <a:p>
            <a:r>
              <a:rPr lang="en-GB" dirty="0"/>
              <a:t>Treat serving staff with courtesy and good manners</a:t>
            </a:r>
          </a:p>
          <a:p>
            <a:r>
              <a:rPr lang="en-GB" dirty="0"/>
              <a:t>Leave your table clean and tidy</a:t>
            </a:r>
          </a:p>
          <a:p>
            <a:r>
              <a:rPr lang="en-GB" dirty="0"/>
              <a:t>Put all litter in the bins</a:t>
            </a:r>
          </a:p>
          <a:p>
            <a:r>
              <a:rPr lang="en-GB" dirty="0"/>
              <a:t>Ask the staff for help if something is spilled</a:t>
            </a:r>
          </a:p>
          <a:p>
            <a:pPr marL="0" indent="0">
              <a:buNone/>
            </a:pPr>
            <a:r>
              <a:rPr lang="en-GB" b="1" u="sng" dirty="0">
                <a:solidFill>
                  <a:srgbClr val="FF0000"/>
                </a:solidFill>
              </a:rPr>
              <a:t>COVID Amendment:</a:t>
            </a:r>
          </a:p>
          <a:p>
            <a:pPr marL="0" indent="0">
              <a:buNone/>
            </a:pPr>
            <a:r>
              <a:rPr lang="en-GB" dirty="0"/>
              <a:t>Students must endeavour to stay at least 2m from each other and staff at all times. The required distance will be clearly displayed where possible to aid this, via signage and markings on the floors</a:t>
            </a:r>
          </a:p>
          <a:p>
            <a:pPr marL="0" indent="0">
              <a:buNone/>
            </a:pPr>
            <a:r>
              <a:rPr lang="en-GB" dirty="0"/>
              <a:t>Arrangements for lunch will be explained and must be adhered to, to allow safety for all</a:t>
            </a:r>
          </a:p>
          <a:p>
            <a:pPr marL="0" indent="0">
              <a:buNone/>
            </a:pPr>
            <a:endParaRPr lang="en-GB" b="1" u="sng" dirty="0">
              <a:solidFill>
                <a:srgbClr val="FF0000"/>
              </a:solidFill>
            </a:endParaRPr>
          </a:p>
        </p:txBody>
      </p:sp>
    </p:spTree>
    <p:extLst>
      <p:ext uri="{BB962C8B-B14F-4D97-AF65-F5344CB8AC3E}">
        <p14:creationId xmlns:p14="http://schemas.microsoft.com/office/powerpoint/2010/main" val="385352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6905" y="452718"/>
            <a:ext cx="10299032" cy="960058"/>
          </a:xfrm>
        </p:spPr>
        <p:txBody>
          <a:bodyPr>
            <a:normAutofit fontScale="90000"/>
          </a:bodyPr>
          <a:lstStyle/>
          <a:p>
            <a:r>
              <a:rPr lang="en-GB" b="1" dirty="0"/>
              <a:t>Best behaviours in your Restroom Facilities(Toilets)</a:t>
            </a:r>
          </a:p>
        </p:txBody>
      </p:sp>
      <p:sp>
        <p:nvSpPr>
          <p:cNvPr id="3" name="Content Placeholder 2"/>
          <p:cNvSpPr>
            <a:spLocks noGrp="1"/>
          </p:cNvSpPr>
          <p:nvPr>
            <p:ph idx="1"/>
          </p:nvPr>
        </p:nvSpPr>
        <p:spPr>
          <a:xfrm>
            <a:off x="1106905" y="1732547"/>
            <a:ext cx="9962148" cy="4515860"/>
          </a:xfrm>
        </p:spPr>
        <p:txBody>
          <a:bodyPr>
            <a:normAutofit fontScale="92500" lnSpcReduction="20000"/>
          </a:bodyPr>
          <a:lstStyle/>
          <a:p>
            <a:r>
              <a:rPr lang="en-GB" sz="2600" dirty="0"/>
              <a:t>Use the facilities and leave immediately; they are not a social area</a:t>
            </a:r>
          </a:p>
          <a:p>
            <a:r>
              <a:rPr lang="en-GB" sz="2600" dirty="0"/>
              <a:t>Our new facilities are a community facility – respect them and look after them.</a:t>
            </a:r>
          </a:p>
          <a:p>
            <a:r>
              <a:rPr lang="en-GB" sz="2600" b="1" dirty="0"/>
              <a:t>If you see someone doing the wrong thing report it.</a:t>
            </a:r>
          </a:p>
          <a:p>
            <a:pPr marL="0" indent="0">
              <a:buNone/>
            </a:pPr>
            <a:r>
              <a:rPr lang="en-GB" sz="2600" b="1" u="sng" dirty="0">
                <a:solidFill>
                  <a:srgbClr val="FF0000"/>
                </a:solidFill>
              </a:rPr>
              <a:t>COVID Amendment:</a:t>
            </a:r>
          </a:p>
          <a:p>
            <a:pPr marL="0" indent="0">
              <a:buNone/>
            </a:pPr>
            <a:r>
              <a:rPr lang="en-GB" sz="2600" dirty="0"/>
              <a:t>Restroom facilities are a particularly important area of School in the context of the pandemic. Students must wash their hands thoroughly, with soap, and use the hand sanitisers provided after using the toilet facilities</a:t>
            </a:r>
          </a:p>
          <a:p>
            <a:pPr marL="0" indent="0">
              <a:buNone/>
            </a:pPr>
            <a:r>
              <a:rPr lang="en-GB" sz="2600" dirty="0"/>
              <a:t>Any individual found damaging the new restroom facilities or acting in such a way as to compromise the supply of soap or sanitiser would be telling the Headteacher and the Governors that they do not see themselves as part of our community. As such they will be subject to serious sanctions including and up to </a:t>
            </a:r>
            <a:r>
              <a:rPr lang="en-GB" sz="2600" b="1" dirty="0"/>
              <a:t>permanent exclusion.</a:t>
            </a:r>
          </a:p>
          <a:p>
            <a:pPr marL="0" indent="0">
              <a:buNone/>
            </a:pPr>
            <a:endParaRPr lang="en-GB" b="1" u="sng" dirty="0">
              <a:solidFill>
                <a:srgbClr val="FF0000"/>
              </a:solidFill>
            </a:endParaRPr>
          </a:p>
          <a:p>
            <a:endParaRPr lang="en-GB" dirty="0"/>
          </a:p>
        </p:txBody>
      </p:sp>
    </p:spTree>
    <p:extLst>
      <p:ext uri="{BB962C8B-B14F-4D97-AF65-F5344CB8AC3E}">
        <p14:creationId xmlns:p14="http://schemas.microsoft.com/office/powerpoint/2010/main" val="949231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884" y="365125"/>
            <a:ext cx="11016916" cy="1325563"/>
          </a:xfrm>
        </p:spPr>
        <p:txBody>
          <a:bodyPr>
            <a:normAutofit/>
          </a:bodyPr>
          <a:lstStyle/>
          <a:p>
            <a:pPr algn="ctr"/>
            <a:r>
              <a:rPr lang="en-GB" sz="4000" b="1" dirty="0"/>
              <a:t>Best behaviours: Conduct in class and around school</a:t>
            </a:r>
          </a:p>
        </p:txBody>
      </p:sp>
      <p:sp>
        <p:nvSpPr>
          <p:cNvPr id="3" name="Content Placeholder 2"/>
          <p:cNvSpPr>
            <a:spLocks noGrp="1"/>
          </p:cNvSpPr>
          <p:nvPr>
            <p:ph idx="1"/>
          </p:nvPr>
        </p:nvSpPr>
        <p:spPr>
          <a:xfrm>
            <a:off x="593558" y="1700809"/>
            <a:ext cx="10635916" cy="4547598"/>
          </a:xfrm>
        </p:spPr>
        <p:txBody>
          <a:bodyPr>
            <a:normAutofit fontScale="70000" lnSpcReduction="20000"/>
          </a:bodyPr>
          <a:lstStyle/>
          <a:p>
            <a:r>
              <a:rPr lang="en-GB" dirty="0"/>
              <a:t>Aggression, intimidation and fighting will not be tolerated</a:t>
            </a:r>
          </a:p>
          <a:p>
            <a:r>
              <a:rPr lang="en-GB" dirty="0"/>
              <a:t>Avoid swearing or crude / coarse language or topics of conversation</a:t>
            </a:r>
          </a:p>
          <a:p>
            <a:r>
              <a:rPr lang="en-GB" dirty="0"/>
              <a:t>Racist, sexist or homophobic language has no place in our community. Report it if you hear it from others</a:t>
            </a:r>
          </a:p>
          <a:p>
            <a:r>
              <a:rPr lang="en-GB" dirty="0"/>
              <a:t>Damage or vandalism will not be accepted. Serious sanctions will follow anti-community behaviour.</a:t>
            </a:r>
          </a:p>
          <a:p>
            <a:r>
              <a:rPr lang="en-GB" dirty="0"/>
              <a:t>Students are not allowed to sell items in school</a:t>
            </a:r>
          </a:p>
          <a:p>
            <a:pPr marL="0" indent="0">
              <a:buNone/>
            </a:pPr>
            <a:r>
              <a:rPr lang="en-GB" sz="1800" b="1" u="sng" dirty="0">
                <a:solidFill>
                  <a:srgbClr val="FF0000"/>
                </a:solidFill>
              </a:rPr>
              <a:t>COVID Amendment: </a:t>
            </a:r>
          </a:p>
          <a:p>
            <a:pPr marL="0" indent="0">
              <a:buNone/>
            </a:pPr>
            <a:r>
              <a:rPr lang="en-GB" b="1" dirty="0"/>
              <a:t>Any behaviour deemed to be deliberately intended to compromise the health and safety of others, or to threaten to do so, even in jest, will result in immediate removal from the School and may result in further sanctions up to, and including, permanent exclusion</a:t>
            </a:r>
            <a:endParaRPr lang="en-GB" b="1" u="sng" dirty="0">
              <a:solidFill>
                <a:srgbClr val="FF0000"/>
              </a:solidFill>
            </a:endParaRPr>
          </a:p>
          <a:p>
            <a:pPr marL="0" indent="0">
              <a:buNone/>
            </a:pPr>
            <a:r>
              <a:rPr lang="en-GB" b="1" dirty="0"/>
              <a:t>Any form of fighting or violence is always totally unacceptable but, in the context of Social Distancing requirements, it is a matter of grave importance. Staff will not be in a position to physically intervene for Health and Safety reasons. The severest sanctions will possibly be in place for any student involved in acts of violence</a:t>
            </a:r>
          </a:p>
          <a:p>
            <a:pPr marL="0" indent="0">
              <a:buNone/>
            </a:pPr>
            <a:r>
              <a:rPr lang="en-GB" b="1"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33079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Best behaviours: mobile devices</a:t>
            </a:r>
          </a:p>
        </p:txBody>
      </p:sp>
      <p:sp>
        <p:nvSpPr>
          <p:cNvPr id="3" name="Content Placeholder 2"/>
          <p:cNvSpPr>
            <a:spLocks noGrp="1"/>
          </p:cNvSpPr>
          <p:nvPr>
            <p:ph idx="1"/>
          </p:nvPr>
        </p:nvSpPr>
        <p:spPr/>
        <p:txBody>
          <a:bodyPr>
            <a:normAutofit fontScale="92500" lnSpcReduction="20000"/>
          </a:bodyPr>
          <a:lstStyle/>
          <a:p>
            <a:r>
              <a:rPr lang="en-GB" dirty="0"/>
              <a:t>For the safety of all, mobile phones should be turned off and put safely away until 2.15pm, INCLUDING SOCIAL TIME</a:t>
            </a:r>
          </a:p>
          <a:p>
            <a:r>
              <a:rPr lang="en-GB" dirty="0"/>
              <a:t>Your teacher may ask you to use them in their lesson for an educational purpose.</a:t>
            </a:r>
          </a:p>
          <a:p>
            <a:r>
              <a:rPr lang="en-GB" dirty="0"/>
              <a:t>Earphones must also be out of sight, including Air Pods or similar</a:t>
            </a:r>
          </a:p>
          <a:p>
            <a:r>
              <a:rPr lang="en-GB" b="1" dirty="0"/>
              <a:t>No excuses will be accepted </a:t>
            </a:r>
            <a:r>
              <a:rPr lang="en-GB" dirty="0"/>
              <a:t>for them being seen and you must hand them over when requested to do so by any member of staff</a:t>
            </a:r>
          </a:p>
          <a:p>
            <a:r>
              <a:rPr lang="en-GB" b="1" dirty="0"/>
              <a:t>DO NOT SAY “I was just checking the time!”</a:t>
            </a:r>
          </a:p>
          <a:p>
            <a:r>
              <a:rPr lang="en-GB" dirty="0"/>
              <a:t>The phone will be safely stored for FIVE days or until an adult member of your family comes to school to collect it.</a:t>
            </a:r>
          </a:p>
          <a:p>
            <a:r>
              <a:rPr lang="en-GB" dirty="0"/>
              <a:t>Refusal to hand over a device will incur 3 days in Internal Exclusion, for DEFIANCE</a:t>
            </a:r>
          </a:p>
        </p:txBody>
      </p:sp>
    </p:spTree>
    <p:extLst>
      <p:ext uri="{BB962C8B-B14F-4D97-AF65-F5344CB8AC3E}">
        <p14:creationId xmlns:p14="http://schemas.microsoft.com/office/powerpoint/2010/main" val="3769226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Best behaviours: Cooperation</a:t>
            </a:r>
          </a:p>
        </p:txBody>
      </p:sp>
      <p:sp>
        <p:nvSpPr>
          <p:cNvPr id="3" name="Content Placeholder 2"/>
          <p:cNvSpPr>
            <a:spLocks noGrp="1"/>
          </p:cNvSpPr>
          <p:nvPr>
            <p:ph idx="1"/>
          </p:nvPr>
        </p:nvSpPr>
        <p:spPr>
          <a:xfrm>
            <a:off x="838200" y="1340769"/>
            <a:ext cx="9506272" cy="4907638"/>
          </a:xfrm>
        </p:spPr>
        <p:txBody>
          <a:bodyPr>
            <a:normAutofit/>
          </a:bodyPr>
          <a:lstStyle/>
          <a:p>
            <a:r>
              <a:rPr lang="en-GB" sz="2400" b="1" dirty="0"/>
              <a:t>For your safety </a:t>
            </a:r>
            <a:r>
              <a:rPr lang="en-GB" sz="2400" dirty="0"/>
              <a:t>follow the instructions that you are given without question.</a:t>
            </a:r>
          </a:p>
          <a:p>
            <a:r>
              <a:rPr lang="en-GB" sz="2400" dirty="0"/>
              <a:t>Defiance is the refusal of a student to obey any adult in this School and is unacceptable.</a:t>
            </a:r>
          </a:p>
          <a:p>
            <a:pPr marL="0" indent="0">
              <a:buNone/>
            </a:pPr>
            <a:r>
              <a:rPr lang="en-GB" sz="2400" b="1" u="sng" dirty="0">
                <a:solidFill>
                  <a:srgbClr val="FF0000"/>
                </a:solidFill>
              </a:rPr>
              <a:t>COVID Amendment:</a:t>
            </a:r>
          </a:p>
          <a:p>
            <a:pPr marL="0" indent="0">
              <a:buNone/>
            </a:pPr>
            <a:r>
              <a:rPr lang="en-GB" sz="2400" dirty="0"/>
              <a:t>All instructions concerning Social Distancing, use of hand sanitisers, following one way system etc. will be followed immediately, without question. Failure to do so may result in Parents being called to collect the student and persistent refusal may lead to restriction of further access to the School during the pandemic</a:t>
            </a:r>
            <a:endParaRPr lang="en-GB" sz="2400" b="1" u="sng"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569997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452718"/>
            <a:ext cx="7055380" cy="1032066"/>
          </a:xfrm>
        </p:spPr>
        <p:txBody>
          <a:bodyPr/>
          <a:lstStyle/>
          <a:p>
            <a:pPr algn="ctr"/>
            <a:r>
              <a:rPr lang="en-GB" b="1" dirty="0"/>
              <a:t>Best behaviours – Fire Safety</a:t>
            </a:r>
          </a:p>
        </p:txBody>
      </p:sp>
      <p:sp>
        <p:nvSpPr>
          <p:cNvPr id="3" name="Content Placeholder 2"/>
          <p:cNvSpPr>
            <a:spLocks noGrp="1"/>
          </p:cNvSpPr>
          <p:nvPr>
            <p:ph idx="1"/>
          </p:nvPr>
        </p:nvSpPr>
        <p:spPr/>
        <p:txBody>
          <a:bodyPr>
            <a:normAutofit/>
          </a:bodyPr>
          <a:lstStyle/>
          <a:p>
            <a:r>
              <a:rPr lang="en-GB" sz="3200" dirty="0"/>
              <a:t>Malicious (deliberate) setting off of the fire alarm as well as tampering with any items relating to health and safety is a serious anti-community act.</a:t>
            </a:r>
          </a:p>
          <a:p>
            <a:r>
              <a:rPr lang="en-GB" sz="3200" dirty="0"/>
              <a:t>It is a serious breach of the school’s behaviour policy.</a:t>
            </a:r>
          </a:p>
          <a:p>
            <a:r>
              <a:rPr lang="en-GB" sz="3200" dirty="0"/>
              <a:t>The consequences will be equally serious including being charged for repair, the callout costs of the Fire Brigade (£400) and could result in a permanent exclusion.</a:t>
            </a:r>
          </a:p>
          <a:p>
            <a:r>
              <a:rPr lang="en-GB" sz="3200" dirty="0"/>
              <a:t>If you see someone doing the wrong thing report it.</a:t>
            </a:r>
          </a:p>
        </p:txBody>
      </p:sp>
    </p:spTree>
    <p:extLst>
      <p:ext uri="{BB962C8B-B14F-4D97-AF65-F5344CB8AC3E}">
        <p14:creationId xmlns:p14="http://schemas.microsoft.com/office/powerpoint/2010/main" val="3951252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621" y="452718"/>
            <a:ext cx="9320463" cy="926903"/>
          </a:xfrm>
        </p:spPr>
        <p:txBody>
          <a:bodyPr>
            <a:noAutofit/>
          </a:bodyPr>
          <a:lstStyle/>
          <a:p>
            <a:pPr algn="ctr"/>
            <a:r>
              <a:rPr lang="en-GB" sz="3600" b="1" dirty="0"/>
              <a:t>Best behaviours: Conduct outside school</a:t>
            </a:r>
          </a:p>
        </p:txBody>
      </p:sp>
      <p:sp>
        <p:nvSpPr>
          <p:cNvPr id="3" name="Content Placeholder 2"/>
          <p:cNvSpPr>
            <a:spLocks noGrp="1"/>
          </p:cNvSpPr>
          <p:nvPr>
            <p:ph idx="1"/>
          </p:nvPr>
        </p:nvSpPr>
        <p:spPr>
          <a:xfrm>
            <a:off x="818147" y="1379621"/>
            <a:ext cx="10587790" cy="4929699"/>
          </a:xfrm>
        </p:spPr>
        <p:txBody>
          <a:bodyPr>
            <a:normAutofit fontScale="77500" lnSpcReduction="20000"/>
          </a:bodyPr>
          <a:lstStyle/>
          <a:p>
            <a:r>
              <a:rPr lang="en-GB" dirty="0"/>
              <a:t>Behave politely on the way to and from School, on public transport, in neighbouring shops and in contact with the public</a:t>
            </a:r>
          </a:p>
          <a:p>
            <a:r>
              <a:rPr lang="en-GB" dirty="0"/>
              <a:t>Be mindful that older people and young children may feel anxious when there are a lot of teenagers about, so make sure your behaviour does not impact on other people</a:t>
            </a:r>
          </a:p>
          <a:p>
            <a:r>
              <a:rPr lang="en-GB" dirty="0"/>
              <a:t>On buses, offer your seat to adults, particularly more elderly people and people with young children</a:t>
            </a:r>
          </a:p>
          <a:p>
            <a:r>
              <a:rPr lang="en-GB" b="1" dirty="0"/>
              <a:t>If you see someone doing the wrong thing report it!</a:t>
            </a:r>
          </a:p>
          <a:p>
            <a:pPr marL="0" indent="0">
              <a:buNone/>
            </a:pPr>
            <a:r>
              <a:rPr lang="en-GB" b="1" u="sng" dirty="0">
                <a:solidFill>
                  <a:srgbClr val="FF0000"/>
                </a:solidFill>
              </a:rPr>
              <a:t>COVID Amendments:</a:t>
            </a:r>
          </a:p>
          <a:p>
            <a:pPr marL="0" indent="0">
              <a:buNone/>
            </a:pPr>
            <a:r>
              <a:rPr lang="en-GB" dirty="0"/>
              <a:t>Expectations of behaviour on buses to and from McAuley will be in line with above and any unacceptable behaviour will be likely to lead to sanctions and a bus ban.</a:t>
            </a:r>
          </a:p>
          <a:p>
            <a:pPr marL="0" indent="0">
              <a:buNone/>
            </a:pPr>
            <a:r>
              <a:rPr lang="en-GB" dirty="0"/>
              <a:t>It is a requirement that face coverings are worn on public transport. These should be removed and kept safe or disposed of in a lidded bin.</a:t>
            </a:r>
          </a:p>
          <a:p>
            <a:pPr marL="0" indent="0">
              <a:buNone/>
            </a:pPr>
            <a:r>
              <a:rPr lang="en-GB" dirty="0"/>
              <a:t>Face coverings may be worn around the school but must be worn correctly. Inappropriate images/slogans on coverings is not acceptable and students will be asked to remove them</a:t>
            </a:r>
          </a:p>
        </p:txBody>
      </p:sp>
    </p:spTree>
    <p:extLst>
      <p:ext uri="{BB962C8B-B14F-4D97-AF65-F5344CB8AC3E}">
        <p14:creationId xmlns:p14="http://schemas.microsoft.com/office/powerpoint/2010/main" val="1261809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10" y="452718"/>
            <a:ext cx="7055380" cy="1248090"/>
          </a:xfrm>
        </p:spPr>
        <p:txBody>
          <a:bodyPr>
            <a:noAutofit/>
          </a:bodyPr>
          <a:lstStyle/>
          <a:p>
            <a:pPr algn="ctr"/>
            <a:r>
              <a:rPr lang="en-GB" sz="3600" b="1" dirty="0"/>
              <a:t>Best behaviours: Face Coverings</a:t>
            </a:r>
          </a:p>
        </p:txBody>
      </p:sp>
      <p:sp>
        <p:nvSpPr>
          <p:cNvPr id="3" name="Content Placeholder 2"/>
          <p:cNvSpPr>
            <a:spLocks noGrp="1"/>
          </p:cNvSpPr>
          <p:nvPr>
            <p:ph idx="1"/>
          </p:nvPr>
        </p:nvSpPr>
        <p:spPr>
          <a:xfrm>
            <a:off x="1074821" y="1700809"/>
            <a:ext cx="9833811" cy="4608511"/>
          </a:xfrm>
        </p:spPr>
        <p:txBody>
          <a:bodyPr>
            <a:normAutofit lnSpcReduction="10000"/>
          </a:bodyPr>
          <a:lstStyle/>
          <a:p>
            <a:r>
              <a:rPr lang="en-GB" dirty="0"/>
              <a:t>Until there is any change in Government guidance, for the time being, Face Coverings are compulsory in School, except out in fresh air at break and lunchtime</a:t>
            </a:r>
          </a:p>
          <a:p>
            <a:pPr marL="0" indent="0">
              <a:buNone/>
            </a:pPr>
            <a:r>
              <a:rPr lang="en-GB" b="1" u="sng" dirty="0">
                <a:solidFill>
                  <a:srgbClr val="FF0000"/>
                </a:solidFill>
              </a:rPr>
              <a:t>COVID Amendments:</a:t>
            </a:r>
          </a:p>
          <a:p>
            <a:r>
              <a:rPr lang="en-GB" dirty="0"/>
              <a:t>You may wear a face covering if you wish to at all times</a:t>
            </a:r>
          </a:p>
          <a:p>
            <a:r>
              <a:rPr lang="en-GB" dirty="0"/>
              <a:t>If you have travelled to school on the bus, then any face covering you wish to wear in school cannot be the same as the one you used on the bus</a:t>
            </a:r>
          </a:p>
          <a:p>
            <a:r>
              <a:rPr lang="en-GB" dirty="0"/>
              <a:t>Disposable face coverings must be placed in a bin after use</a:t>
            </a:r>
          </a:p>
          <a:p>
            <a:r>
              <a:rPr lang="en-GB" dirty="0"/>
              <a:t>If other students choose to wear a face covering, you must treat their choice with respect</a:t>
            </a:r>
          </a:p>
        </p:txBody>
      </p:sp>
    </p:spTree>
    <p:extLst>
      <p:ext uri="{BB962C8B-B14F-4D97-AF65-F5344CB8AC3E}">
        <p14:creationId xmlns:p14="http://schemas.microsoft.com/office/powerpoint/2010/main" val="2567152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99E88-6522-42AA-8A99-3B4369456E6F}"/>
              </a:ext>
            </a:extLst>
          </p:cNvPr>
          <p:cNvSpPr>
            <a:spLocks noGrp="1"/>
          </p:cNvSpPr>
          <p:nvPr>
            <p:ph type="title"/>
          </p:nvPr>
        </p:nvSpPr>
        <p:spPr/>
        <p:txBody>
          <a:bodyPr/>
          <a:lstStyle/>
          <a:p>
            <a:pPr algn="ctr"/>
            <a:r>
              <a:rPr lang="en-GB" b="1" dirty="0"/>
              <a:t>The McAuley Way</a:t>
            </a:r>
          </a:p>
        </p:txBody>
      </p:sp>
      <p:sp>
        <p:nvSpPr>
          <p:cNvPr id="3" name="Content Placeholder 2">
            <a:extLst>
              <a:ext uri="{FF2B5EF4-FFF2-40B4-BE49-F238E27FC236}">
                <a16:creationId xmlns:a16="http://schemas.microsoft.com/office/drawing/2014/main" id="{832C00F2-FA0F-462A-BABB-2803742754F5}"/>
              </a:ext>
            </a:extLst>
          </p:cNvPr>
          <p:cNvSpPr>
            <a:spLocks noGrp="1"/>
          </p:cNvSpPr>
          <p:nvPr>
            <p:ph idx="1"/>
          </p:nvPr>
        </p:nvSpPr>
        <p:spPr/>
        <p:txBody>
          <a:bodyPr/>
          <a:lstStyle/>
          <a:p>
            <a:pPr marL="0" indent="0" algn="ctr">
              <a:buNone/>
            </a:pPr>
            <a:r>
              <a:rPr lang="en-GB" dirty="0"/>
              <a:t>Please be clear these are our expectations for </a:t>
            </a:r>
            <a:r>
              <a:rPr lang="en-GB" b="1" dirty="0"/>
              <a:t>every</a:t>
            </a:r>
            <a:r>
              <a:rPr lang="en-GB" dirty="0"/>
              <a:t> pupil in our School, and those pupils who choose not to meet these best behaviours, that were developed with the help of your </a:t>
            </a:r>
            <a:r>
              <a:rPr lang="en-GB" u="sng" dirty="0"/>
              <a:t>Student Leadership team</a:t>
            </a:r>
            <a:r>
              <a:rPr lang="en-GB" dirty="0"/>
              <a:t>, choose to accept the consequences of their choices.</a:t>
            </a:r>
          </a:p>
          <a:p>
            <a:pPr marL="0" indent="0" algn="ctr">
              <a:buNone/>
            </a:pPr>
            <a:endParaRPr lang="en-GB" dirty="0"/>
          </a:p>
          <a:p>
            <a:pPr marL="0" indent="0" algn="ctr">
              <a:buNone/>
            </a:pPr>
            <a:r>
              <a:rPr lang="en-GB" sz="4400" b="1" dirty="0">
                <a:solidFill>
                  <a:srgbClr val="FF0000"/>
                </a:solidFill>
              </a:rPr>
              <a:t>POSITIVE CHOICES WILL BE REWARDED</a:t>
            </a:r>
          </a:p>
          <a:p>
            <a:pPr marL="0" indent="0">
              <a:buNone/>
            </a:pPr>
            <a:endParaRPr lang="en-GB" u="sng" dirty="0"/>
          </a:p>
        </p:txBody>
      </p:sp>
    </p:spTree>
    <p:extLst>
      <p:ext uri="{BB962C8B-B14F-4D97-AF65-F5344CB8AC3E}">
        <p14:creationId xmlns:p14="http://schemas.microsoft.com/office/powerpoint/2010/main" val="3509012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50254-D2CD-CC46-A32C-828E506D1EA5}"/>
              </a:ext>
            </a:extLst>
          </p:cNvPr>
          <p:cNvSpPr>
            <a:spLocks noGrp="1"/>
          </p:cNvSpPr>
          <p:nvPr>
            <p:ph type="title"/>
          </p:nvPr>
        </p:nvSpPr>
        <p:spPr>
          <a:xfrm>
            <a:off x="0" y="282487"/>
            <a:ext cx="10515600" cy="635539"/>
          </a:xfrm>
        </p:spPr>
        <p:txBody>
          <a:bodyPr>
            <a:noAutofit/>
          </a:bodyPr>
          <a:lstStyle/>
          <a:p>
            <a:r>
              <a:rPr lang="en-US" sz="2800" b="1" dirty="0"/>
              <a:t>Reporting</a:t>
            </a:r>
          </a:p>
        </p:txBody>
      </p:sp>
      <p:pic>
        <p:nvPicPr>
          <p:cNvPr id="7" name="Content Placeholder 6">
            <a:extLst>
              <a:ext uri="{FF2B5EF4-FFF2-40B4-BE49-F238E27FC236}">
                <a16:creationId xmlns:a16="http://schemas.microsoft.com/office/drawing/2014/main" id="{F707B205-1750-2345-B477-036CFA7B0B25}"/>
              </a:ext>
            </a:extLst>
          </p:cNvPr>
          <p:cNvPicPr>
            <a:picLocks noGrp="1" noChangeAspect="1"/>
          </p:cNvPicPr>
          <p:nvPr>
            <p:ph idx="1"/>
          </p:nvPr>
        </p:nvPicPr>
        <p:blipFill>
          <a:blip r:embed="rId2"/>
          <a:stretch>
            <a:fillRect/>
          </a:stretch>
        </p:blipFill>
        <p:spPr>
          <a:xfrm>
            <a:off x="1725283" y="236134"/>
            <a:ext cx="10334445" cy="6524582"/>
          </a:xfrm>
        </p:spPr>
      </p:pic>
    </p:spTree>
    <p:extLst>
      <p:ext uri="{BB962C8B-B14F-4D97-AF65-F5344CB8AC3E}">
        <p14:creationId xmlns:p14="http://schemas.microsoft.com/office/powerpoint/2010/main" val="2335974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3053</Words>
  <Application>Microsoft Office PowerPoint</Application>
  <PresentationFormat>Widescreen</PresentationFormat>
  <Paragraphs>190</Paragraphs>
  <Slides>27</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Office Theme</vt:lpstr>
      <vt:lpstr>The McAuley Way Keeping you safe and helping you do your very best</vt:lpstr>
      <vt:lpstr>PowerPoint Presentation</vt:lpstr>
      <vt:lpstr>The McAuley Way and COVID19</vt:lpstr>
      <vt:lpstr>Bubbles</vt:lpstr>
      <vt:lpstr>Manners and Courtesy</vt:lpstr>
      <vt:lpstr>Manners and Courtesy</vt:lpstr>
      <vt:lpstr>Manners and Courtesy in the classroom</vt:lpstr>
      <vt:lpstr>Manners and Courtesy, around School</vt:lpstr>
      <vt:lpstr>Best Behaviours</vt:lpstr>
      <vt:lpstr>Best Behaviours: Punctuality</vt:lpstr>
      <vt:lpstr>Best behaviours: changing sites</vt:lpstr>
      <vt:lpstr>Best behaviours: Conduct in class and around school</vt:lpstr>
      <vt:lpstr>Best behaviours: Conduct in class and around school</vt:lpstr>
      <vt:lpstr>Best behaviours: Conduct in class and around school</vt:lpstr>
      <vt:lpstr>Low level disruption</vt:lpstr>
      <vt:lpstr>Low level disruption is lost learning time</vt:lpstr>
      <vt:lpstr>Best behaviours: Conduct in class and around school</vt:lpstr>
      <vt:lpstr>Best behaviours – dining rooms</vt:lpstr>
      <vt:lpstr>Best behaviours in your Restroom Facilities(Toilets)</vt:lpstr>
      <vt:lpstr>Best behaviours: Conduct in class and around school</vt:lpstr>
      <vt:lpstr>Best behaviours: mobile devices</vt:lpstr>
      <vt:lpstr>Best behaviours: Cooperation</vt:lpstr>
      <vt:lpstr>Best behaviours – Fire Safety</vt:lpstr>
      <vt:lpstr>Best behaviours: Conduct outside school</vt:lpstr>
      <vt:lpstr>Best behaviours: Face Coverings</vt:lpstr>
      <vt:lpstr>The McAuley Way</vt:lpstr>
      <vt:lpstr>Reporting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McAuley Way Keeping you safe and helping you do your very best</dc:title>
  <dc:creator>John Rooney</dc:creator>
  <cp:lastModifiedBy>Paul Cleary</cp:lastModifiedBy>
  <cp:revision>4</cp:revision>
  <dcterms:created xsi:type="dcterms:W3CDTF">2020-08-29T06:34:56Z</dcterms:created>
  <dcterms:modified xsi:type="dcterms:W3CDTF">2021-03-31T07:41:21Z</dcterms:modified>
</cp:coreProperties>
</file>